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notesSlides/notesSlide9.xml" ContentType="application/vnd.openxmlformats-officedocument.presentationml.notesSlid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42"/>
  </p:notesMasterIdLst>
  <p:sldIdLst>
    <p:sldId id="284" r:id="rId2"/>
    <p:sldId id="288" r:id="rId3"/>
    <p:sldId id="257" r:id="rId4"/>
    <p:sldId id="286" r:id="rId5"/>
    <p:sldId id="258" r:id="rId6"/>
    <p:sldId id="259" r:id="rId7"/>
    <p:sldId id="260" r:id="rId8"/>
    <p:sldId id="285" r:id="rId9"/>
    <p:sldId id="262" r:id="rId10"/>
    <p:sldId id="287" r:id="rId11"/>
    <p:sldId id="263" r:id="rId12"/>
    <p:sldId id="265" r:id="rId13"/>
    <p:sldId id="266" r:id="rId14"/>
    <p:sldId id="267" r:id="rId15"/>
    <p:sldId id="268" r:id="rId16"/>
    <p:sldId id="289" r:id="rId17"/>
    <p:sldId id="269" r:id="rId18"/>
    <p:sldId id="270" r:id="rId19"/>
    <p:sldId id="292" r:id="rId20"/>
    <p:sldId id="291" r:id="rId21"/>
    <p:sldId id="271" r:id="rId22"/>
    <p:sldId id="290" r:id="rId23"/>
    <p:sldId id="272" r:id="rId24"/>
    <p:sldId id="294" r:id="rId25"/>
    <p:sldId id="295" r:id="rId26"/>
    <p:sldId id="296" r:id="rId27"/>
    <p:sldId id="273" r:id="rId28"/>
    <p:sldId id="274" r:id="rId29"/>
    <p:sldId id="275" r:id="rId30"/>
    <p:sldId id="297" r:id="rId31"/>
    <p:sldId id="298" r:id="rId32"/>
    <p:sldId id="299" r:id="rId33"/>
    <p:sldId id="293" r:id="rId34"/>
    <p:sldId id="276" r:id="rId35"/>
    <p:sldId id="277" r:id="rId36"/>
    <p:sldId id="278" r:id="rId37"/>
    <p:sldId id="280" r:id="rId38"/>
    <p:sldId id="281" r:id="rId39"/>
    <p:sldId id="282" r:id="rId40"/>
    <p:sldId id="300" r:id="rId41"/>
  </p:sldIdLst>
  <p:sldSz cx="9144000" cy="6858000" type="screen4x3"/>
  <p:notesSz cx="6858000" cy="9144000"/>
  <p:defaultTextStyle>
    <a:defPPr>
      <a:defRPr lang="es-EC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Estilo claro 1 - Acento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8799B23B-EC83-4686-B30A-512413B5E67A}" styleName="Estilo claro 3 - Acent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E171933-4619-4E11-9A3F-F7608DF75F80}" styleName="Estilo medio 1 - Énfasis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496" autoAdjust="0"/>
    <p:restoredTop sz="88710" autoAdjust="0"/>
  </p:normalViewPr>
  <p:slideViewPr>
    <p:cSldViewPr>
      <p:cViewPr>
        <p:scale>
          <a:sx n="50" d="100"/>
          <a:sy n="50" d="100"/>
        </p:scale>
        <p:origin x="-1944" y="-3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4_5">
  <dgm:title val=""/>
  <dgm:desc val=""/>
  <dgm:catLst>
    <dgm:cat type="accent4" pri="11500"/>
  </dgm:catLst>
  <dgm:styleLbl name="node0">
    <dgm:fillClrLst meth="cycle"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alpha val="9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alpha val="90000"/>
      </a:schemeClr>
      <a:schemeClr val="accent4">
        <a:alpha val="5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/>
    <dgm:txEffectClrLst/>
  </dgm:styleLbl>
  <dgm:styleLbl name="lnNode1">
    <dgm:fillClrLst>
      <a:schemeClr val="accent4">
        <a:shade val="90000"/>
      </a:schemeClr>
      <a:schemeClr val="accent4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  <a:alpha val="90000"/>
      </a:schemeClr>
      <a:schemeClr val="accent4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alpha val="90000"/>
        <a:tint val="40000"/>
      </a:schemeClr>
      <a:schemeClr val="accent4">
        <a:alpha val="5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5938771-61BD-4E66-9C39-4B47EF4E8B7D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C"/>
        </a:p>
      </dgm:t>
    </dgm:pt>
    <dgm:pt modelId="{5E5A543A-8D68-405E-AE19-30005F9BFBF4}">
      <dgm:prSet phldrT="[Texto]" custT="1"/>
      <dgm:spPr/>
      <dgm:t>
        <a:bodyPr/>
        <a:lstStyle/>
        <a:p>
          <a:endParaRPr lang="en-US" sz="800" dirty="0" smtClean="0">
            <a:solidFill>
              <a:schemeClr val="tx1"/>
            </a:solidFill>
          </a:endParaRPr>
        </a:p>
        <a:p>
          <a:endParaRPr lang="en-US" sz="800" dirty="0" smtClean="0">
            <a:solidFill>
              <a:schemeClr val="tx1"/>
            </a:solidFill>
          </a:endParaRPr>
        </a:p>
        <a:p>
          <a:r>
            <a:rPr lang="en-US" sz="800" dirty="0" smtClean="0">
              <a:solidFill>
                <a:schemeClr val="tx1"/>
              </a:solidFill>
            </a:rPr>
            <a:t>SOMATÓTROPAS</a:t>
          </a:r>
        </a:p>
        <a:p>
          <a:r>
            <a:rPr lang="en-US" sz="1400" b="1" u="sng" dirty="0" smtClean="0">
              <a:solidFill>
                <a:schemeClr val="tx1"/>
              </a:solidFill>
            </a:rPr>
            <a:t>GH</a:t>
          </a:r>
        </a:p>
        <a:p>
          <a:r>
            <a:rPr lang="en-US" sz="1400" b="1" u="sng" dirty="0" smtClean="0">
              <a:solidFill>
                <a:schemeClr val="tx1"/>
              </a:solidFill>
            </a:rPr>
            <a:t>40%</a:t>
          </a:r>
          <a:endParaRPr lang="es-EC" sz="1400" b="1" u="sng" dirty="0">
            <a:solidFill>
              <a:schemeClr val="tx1"/>
            </a:solidFill>
          </a:endParaRPr>
        </a:p>
      </dgm:t>
    </dgm:pt>
    <dgm:pt modelId="{C24AA9A5-CEAE-4B35-976B-1E724EDE1AEE}" type="parTrans" cxnId="{0DC7AC5C-AE1E-42B6-9970-399C4F2A7745}">
      <dgm:prSet/>
      <dgm:spPr/>
      <dgm:t>
        <a:bodyPr/>
        <a:lstStyle/>
        <a:p>
          <a:endParaRPr lang="es-EC"/>
        </a:p>
      </dgm:t>
    </dgm:pt>
    <dgm:pt modelId="{4EE6B3F9-9427-4D9F-87CA-B0AF37E76F60}" type="sibTrans" cxnId="{0DC7AC5C-AE1E-42B6-9970-399C4F2A7745}">
      <dgm:prSet/>
      <dgm:spPr/>
      <dgm:t>
        <a:bodyPr/>
        <a:lstStyle/>
        <a:p>
          <a:endParaRPr lang="es-EC"/>
        </a:p>
      </dgm:t>
    </dgm:pt>
    <dgm:pt modelId="{016EC739-4756-44A4-8A9E-C15E41C9D5CE}">
      <dgm:prSet phldrT="[Texto]" custT="1"/>
      <dgm:spPr/>
      <dgm:t>
        <a:bodyPr/>
        <a:lstStyle/>
        <a:p>
          <a:r>
            <a:rPr lang="en-US" sz="1800" b="0" dirty="0" smtClean="0">
              <a:latin typeface="Algerian" pitchFamily="82" charset="0"/>
            </a:rPr>
            <a:t>Estimula</a:t>
          </a:r>
          <a:r>
            <a:rPr lang="en-US" sz="1800" b="0" dirty="0" smtClean="0"/>
            <a:t> </a:t>
          </a:r>
          <a:r>
            <a:rPr lang="en-US" sz="1800" dirty="0" smtClean="0"/>
            <a:t>:el </a:t>
          </a:r>
          <a:r>
            <a:rPr lang="en-US" sz="1800" dirty="0" smtClean="0">
              <a:latin typeface="+mn-lt"/>
            </a:rPr>
            <a:t>crecimiento</a:t>
          </a:r>
          <a:r>
            <a:rPr lang="en-US" sz="1800" dirty="0" smtClean="0"/>
            <a:t> corporal, la secreción de IGF-1, lipólisis</a:t>
          </a:r>
          <a:endParaRPr lang="es-EC" sz="1800" dirty="0"/>
        </a:p>
      </dgm:t>
    </dgm:pt>
    <dgm:pt modelId="{575EFFEA-903E-47C7-B858-05916DD8D83A}" type="parTrans" cxnId="{9F715675-E984-41A9-A8AB-A1FD826688D4}">
      <dgm:prSet/>
      <dgm:spPr/>
      <dgm:t>
        <a:bodyPr/>
        <a:lstStyle/>
        <a:p>
          <a:endParaRPr lang="es-EC"/>
        </a:p>
      </dgm:t>
    </dgm:pt>
    <dgm:pt modelId="{F1D51961-8C70-44D0-A4C0-119FAB33FF32}" type="sibTrans" cxnId="{9F715675-E984-41A9-A8AB-A1FD826688D4}">
      <dgm:prSet/>
      <dgm:spPr/>
      <dgm:t>
        <a:bodyPr/>
        <a:lstStyle/>
        <a:p>
          <a:endParaRPr lang="es-EC"/>
        </a:p>
      </dgm:t>
    </dgm:pt>
    <dgm:pt modelId="{1015948E-16A3-475E-807D-7F63150DA123}">
      <dgm:prSet phldrT="[Texto]" custT="1"/>
      <dgm:spPr/>
      <dgm:t>
        <a:bodyPr/>
        <a:lstStyle/>
        <a:p>
          <a:endParaRPr lang="en-US" sz="800" dirty="0" smtClean="0">
            <a:solidFill>
              <a:schemeClr val="tx1"/>
            </a:solidFill>
          </a:endParaRPr>
        </a:p>
        <a:p>
          <a:r>
            <a:rPr lang="en-US" sz="800" dirty="0" smtClean="0">
              <a:solidFill>
                <a:schemeClr val="tx1"/>
              </a:solidFill>
            </a:rPr>
            <a:t>CORTICÓTROPAS</a:t>
          </a:r>
        </a:p>
        <a:p>
          <a:r>
            <a:rPr lang="es-EC" sz="1400" b="1" u="sng" dirty="0" smtClean="0">
              <a:solidFill>
                <a:schemeClr val="tx1"/>
              </a:solidFill>
            </a:rPr>
            <a:t>ACTH</a:t>
          </a:r>
        </a:p>
        <a:p>
          <a:r>
            <a:rPr lang="es-EC" sz="1400" b="1" u="sng" dirty="0" smtClean="0">
              <a:solidFill>
                <a:schemeClr val="tx1"/>
              </a:solidFill>
            </a:rPr>
            <a:t>20%</a:t>
          </a:r>
          <a:endParaRPr lang="es-EC" sz="1400" b="1" u="sng" dirty="0">
            <a:solidFill>
              <a:schemeClr val="tx1"/>
            </a:solidFill>
          </a:endParaRPr>
        </a:p>
      </dgm:t>
    </dgm:pt>
    <dgm:pt modelId="{D7BFEFB0-753E-4FD3-8BE3-0C2E2EF03664}" type="parTrans" cxnId="{5CC8A8AC-046C-4241-9945-79C59CB7A123}">
      <dgm:prSet/>
      <dgm:spPr/>
      <dgm:t>
        <a:bodyPr/>
        <a:lstStyle/>
        <a:p>
          <a:endParaRPr lang="es-EC"/>
        </a:p>
      </dgm:t>
    </dgm:pt>
    <dgm:pt modelId="{F1A17ECE-2D7F-4572-BC21-6ED5AA67CE6C}" type="sibTrans" cxnId="{5CC8A8AC-046C-4241-9945-79C59CB7A123}">
      <dgm:prSet/>
      <dgm:spPr/>
      <dgm:t>
        <a:bodyPr/>
        <a:lstStyle/>
        <a:p>
          <a:endParaRPr lang="es-EC"/>
        </a:p>
      </dgm:t>
    </dgm:pt>
    <dgm:pt modelId="{C11B2E11-9888-4B24-975B-551120F21A4D}">
      <dgm:prSet phldrT="[Texto]" custT="1"/>
      <dgm:spPr/>
      <dgm:t>
        <a:bodyPr/>
        <a:lstStyle/>
        <a:p>
          <a:r>
            <a:rPr lang="en-US" sz="800" dirty="0" smtClean="0">
              <a:solidFill>
                <a:schemeClr val="tx1"/>
              </a:solidFill>
            </a:rPr>
            <a:t>TIROTROPAS</a:t>
          </a:r>
          <a:r>
            <a:rPr lang="en-US" sz="700" dirty="0" smtClean="0">
              <a:solidFill>
                <a:schemeClr val="tx1"/>
              </a:solidFill>
            </a:rPr>
            <a:t> </a:t>
          </a:r>
        </a:p>
        <a:p>
          <a:r>
            <a:rPr lang="en-US" sz="1400" b="1" u="sng" dirty="0" smtClean="0">
              <a:solidFill>
                <a:schemeClr val="tx1"/>
              </a:solidFill>
            </a:rPr>
            <a:t>TSH</a:t>
          </a:r>
          <a:endParaRPr lang="es-EC" sz="1400" b="1" u="sng" dirty="0">
            <a:solidFill>
              <a:schemeClr val="tx1"/>
            </a:solidFill>
          </a:endParaRPr>
        </a:p>
      </dgm:t>
    </dgm:pt>
    <dgm:pt modelId="{CD74128B-B715-4D87-A457-B2AC5E6EEB3F}" type="parTrans" cxnId="{36203D96-1975-4BF6-B8B3-1AF57A1C8407}">
      <dgm:prSet/>
      <dgm:spPr/>
      <dgm:t>
        <a:bodyPr/>
        <a:lstStyle/>
        <a:p>
          <a:endParaRPr lang="es-EC"/>
        </a:p>
      </dgm:t>
    </dgm:pt>
    <dgm:pt modelId="{FF4C7048-6911-46C1-B9F1-ADCFC635AEE7}" type="sibTrans" cxnId="{36203D96-1975-4BF6-B8B3-1AF57A1C8407}">
      <dgm:prSet/>
      <dgm:spPr/>
      <dgm:t>
        <a:bodyPr/>
        <a:lstStyle/>
        <a:p>
          <a:endParaRPr lang="es-EC"/>
        </a:p>
      </dgm:t>
    </dgm:pt>
    <dgm:pt modelId="{0E6EED02-715A-410C-91CD-D552582C78C6}">
      <dgm:prSet phldrT="[Texto]" custT="1"/>
      <dgm:spPr/>
      <dgm:t>
        <a:bodyPr/>
        <a:lstStyle/>
        <a:p>
          <a:endParaRPr lang="en-US" sz="800" dirty="0" smtClean="0">
            <a:solidFill>
              <a:schemeClr val="tx1"/>
            </a:solidFill>
          </a:endParaRPr>
        </a:p>
        <a:p>
          <a:endParaRPr lang="en-US" sz="800" dirty="0" smtClean="0">
            <a:solidFill>
              <a:schemeClr val="tx1"/>
            </a:solidFill>
          </a:endParaRPr>
        </a:p>
        <a:p>
          <a:endParaRPr lang="en-US" sz="800" dirty="0" smtClean="0">
            <a:solidFill>
              <a:schemeClr val="tx1"/>
            </a:solidFill>
          </a:endParaRPr>
        </a:p>
        <a:p>
          <a:r>
            <a:rPr lang="en-US" sz="800" dirty="0" smtClean="0">
              <a:solidFill>
                <a:schemeClr val="tx1"/>
              </a:solidFill>
            </a:rPr>
            <a:t>GONADÓTROPAS</a:t>
          </a:r>
        </a:p>
        <a:p>
          <a:r>
            <a:rPr lang="en-US" sz="1400" b="1" u="sng" dirty="0" smtClean="0">
              <a:solidFill>
                <a:schemeClr val="tx1"/>
              </a:solidFill>
            </a:rPr>
            <a:t>FSH</a:t>
          </a:r>
        </a:p>
        <a:p>
          <a:r>
            <a:rPr lang="en-US" sz="1400" b="1" u="sng" dirty="0" smtClean="0">
              <a:solidFill>
                <a:schemeClr val="tx1"/>
              </a:solidFill>
            </a:rPr>
            <a:t>LH</a:t>
          </a:r>
        </a:p>
        <a:p>
          <a:r>
            <a:rPr lang="en-US" sz="700" dirty="0" smtClean="0">
              <a:solidFill>
                <a:schemeClr val="tx1"/>
              </a:solidFill>
            </a:rPr>
            <a:t> </a:t>
          </a:r>
          <a:endParaRPr lang="es-EC" sz="700" dirty="0">
            <a:solidFill>
              <a:schemeClr val="tx1"/>
            </a:solidFill>
          </a:endParaRPr>
        </a:p>
      </dgm:t>
    </dgm:pt>
    <dgm:pt modelId="{7EA00C42-E10D-491F-BB41-5FAB050FA7F1}" type="parTrans" cxnId="{D6A229E8-5D21-4194-9390-380B28F53EEE}">
      <dgm:prSet/>
      <dgm:spPr/>
      <dgm:t>
        <a:bodyPr/>
        <a:lstStyle/>
        <a:p>
          <a:endParaRPr lang="es-EC"/>
        </a:p>
      </dgm:t>
    </dgm:pt>
    <dgm:pt modelId="{94CBA1D7-7EAE-4D55-91C8-3FE487B5279B}" type="sibTrans" cxnId="{D6A229E8-5D21-4194-9390-380B28F53EEE}">
      <dgm:prSet/>
      <dgm:spPr/>
      <dgm:t>
        <a:bodyPr/>
        <a:lstStyle/>
        <a:p>
          <a:endParaRPr lang="es-EC"/>
        </a:p>
      </dgm:t>
    </dgm:pt>
    <dgm:pt modelId="{B5C4AFBF-E200-4206-ACA5-B89BE49D77E8}">
      <dgm:prSet phldrT="[Texto]" custT="1"/>
      <dgm:spPr/>
      <dgm:t>
        <a:bodyPr/>
        <a:lstStyle/>
        <a:p>
          <a:r>
            <a:rPr lang="en-US" sz="800" dirty="0" smtClean="0">
              <a:solidFill>
                <a:schemeClr val="tx1"/>
              </a:solidFill>
            </a:rPr>
            <a:t>LACTÓTROPAS</a:t>
          </a:r>
        </a:p>
        <a:p>
          <a:r>
            <a:rPr lang="en-US" sz="1400" b="1" u="sng" dirty="0" smtClean="0">
              <a:solidFill>
                <a:schemeClr val="tx1"/>
              </a:solidFill>
            </a:rPr>
            <a:t>PRL</a:t>
          </a:r>
          <a:r>
            <a:rPr lang="en-US" sz="800" dirty="0" smtClean="0">
              <a:solidFill>
                <a:schemeClr val="tx1"/>
              </a:solidFill>
            </a:rPr>
            <a:t> </a:t>
          </a:r>
          <a:endParaRPr lang="es-EC" sz="800" dirty="0">
            <a:solidFill>
              <a:schemeClr val="tx1"/>
            </a:solidFill>
          </a:endParaRPr>
        </a:p>
      </dgm:t>
    </dgm:pt>
    <dgm:pt modelId="{BB4FA4FF-26AF-4AB3-B2DA-6DD598AF8E77}" type="sibTrans" cxnId="{F92869A0-E025-446F-8C75-5183EE5CC25C}">
      <dgm:prSet/>
      <dgm:spPr/>
      <dgm:t>
        <a:bodyPr/>
        <a:lstStyle/>
        <a:p>
          <a:endParaRPr lang="es-EC"/>
        </a:p>
      </dgm:t>
    </dgm:pt>
    <dgm:pt modelId="{6F43EB09-82D3-4ACF-A5E9-398C732C31EB}" type="parTrans" cxnId="{F92869A0-E025-446F-8C75-5183EE5CC25C}">
      <dgm:prSet/>
      <dgm:spPr/>
      <dgm:t>
        <a:bodyPr/>
        <a:lstStyle/>
        <a:p>
          <a:endParaRPr lang="es-EC"/>
        </a:p>
      </dgm:t>
    </dgm:pt>
    <dgm:pt modelId="{3ED55E4F-4A8C-427E-B823-EF4E9A153A66}">
      <dgm:prSet phldrT="[Texto]" custT="1"/>
      <dgm:spPr/>
      <dgm:t>
        <a:bodyPr/>
        <a:lstStyle/>
        <a:p>
          <a:r>
            <a:rPr lang="en-US" sz="1800" dirty="0" smtClean="0">
              <a:latin typeface="Algerian" pitchFamily="82" charset="0"/>
            </a:rPr>
            <a:t>inhibe : </a:t>
          </a:r>
          <a:r>
            <a:rPr lang="en-US" sz="1800" dirty="0" smtClean="0">
              <a:latin typeface="+mn-lt"/>
            </a:rPr>
            <a:t>acciones de la insulina en el metebolismo de los hidratos de carbono y lípidos </a:t>
          </a:r>
          <a:endParaRPr lang="es-EC" sz="1800" dirty="0">
            <a:latin typeface="Algerian" pitchFamily="82" charset="0"/>
          </a:endParaRPr>
        </a:p>
      </dgm:t>
    </dgm:pt>
    <dgm:pt modelId="{952A0B8F-E3B8-4220-B875-0801ED626FC6}" type="parTrans" cxnId="{72869E20-C2D4-4851-AC6C-261E1FE12658}">
      <dgm:prSet/>
      <dgm:spPr/>
      <dgm:t>
        <a:bodyPr/>
        <a:lstStyle/>
        <a:p>
          <a:endParaRPr lang="es-EC"/>
        </a:p>
      </dgm:t>
    </dgm:pt>
    <dgm:pt modelId="{C6DC1780-E633-45D0-A7A0-717590588923}" type="sibTrans" cxnId="{72869E20-C2D4-4851-AC6C-261E1FE12658}">
      <dgm:prSet/>
      <dgm:spPr/>
      <dgm:t>
        <a:bodyPr/>
        <a:lstStyle/>
        <a:p>
          <a:endParaRPr lang="es-EC"/>
        </a:p>
      </dgm:t>
    </dgm:pt>
    <dgm:pt modelId="{9F2227B2-861F-4984-B799-CFFE14BD911D}">
      <dgm:prSet custT="1"/>
      <dgm:spPr/>
      <dgm:t>
        <a:bodyPr/>
        <a:lstStyle/>
        <a:p>
          <a:r>
            <a:rPr lang="en-US" sz="1800" dirty="0" smtClean="0">
              <a:latin typeface="Algerian" pitchFamily="82" charset="0"/>
            </a:rPr>
            <a:t>Estimula :</a:t>
          </a:r>
          <a:r>
            <a:rPr lang="en-US" sz="1800" dirty="0" smtClean="0">
              <a:latin typeface="+mn-lt"/>
            </a:rPr>
            <a:t>generación de glucocorticoides, andrógenos por la corteza suprarrenal</a:t>
          </a:r>
          <a:endParaRPr lang="es-EC" sz="1800" dirty="0"/>
        </a:p>
      </dgm:t>
    </dgm:pt>
    <dgm:pt modelId="{14CC23DD-9B82-4224-8ECF-FCE1EA024061}" type="parTrans" cxnId="{4092DCD6-D95D-49DD-B43F-54407D541A6C}">
      <dgm:prSet/>
      <dgm:spPr/>
      <dgm:t>
        <a:bodyPr/>
        <a:lstStyle/>
        <a:p>
          <a:endParaRPr lang="es-EC"/>
        </a:p>
      </dgm:t>
    </dgm:pt>
    <dgm:pt modelId="{32D20E17-B02D-41C9-8130-142EC16742A3}" type="sibTrans" cxnId="{4092DCD6-D95D-49DD-B43F-54407D541A6C}">
      <dgm:prSet/>
      <dgm:spPr/>
      <dgm:t>
        <a:bodyPr/>
        <a:lstStyle/>
        <a:p>
          <a:endParaRPr lang="es-EC"/>
        </a:p>
      </dgm:t>
    </dgm:pt>
    <dgm:pt modelId="{CB128F0D-2B1F-464A-8AC4-B7FA5DE2FF61}">
      <dgm:prSet custT="1"/>
      <dgm:spPr/>
      <dgm:t>
        <a:bodyPr/>
        <a:lstStyle/>
        <a:p>
          <a:r>
            <a:rPr lang="en-US" sz="1800" dirty="0" smtClean="0">
              <a:latin typeface="Algerian" pitchFamily="82" charset="0"/>
            </a:rPr>
            <a:t>Mantiene </a:t>
          </a:r>
          <a:r>
            <a:rPr lang="en-US" sz="1800" dirty="0" smtClean="0"/>
            <a:t>: el tamano de las zonas fasciculada ,reticulada de la corteza </a:t>
          </a:r>
          <a:endParaRPr lang="es-EC" sz="1800" dirty="0"/>
        </a:p>
      </dgm:t>
    </dgm:pt>
    <dgm:pt modelId="{88D6DE1A-1FB2-4BF2-9D23-DF55AEF9273C}" type="parTrans" cxnId="{1D46E6EE-3B7C-4CF4-AB88-613672ADC5B3}">
      <dgm:prSet/>
      <dgm:spPr/>
      <dgm:t>
        <a:bodyPr/>
        <a:lstStyle/>
        <a:p>
          <a:endParaRPr lang="es-EC"/>
        </a:p>
      </dgm:t>
    </dgm:pt>
    <dgm:pt modelId="{4FD5E486-2AAA-42CC-9EFD-E5D3D683CDB8}" type="sibTrans" cxnId="{1D46E6EE-3B7C-4CF4-AB88-613672ADC5B3}">
      <dgm:prSet/>
      <dgm:spPr/>
      <dgm:t>
        <a:bodyPr/>
        <a:lstStyle/>
        <a:p>
          <a:endParaRPr lang="es-EC"/>
        </a:p>
      </dgm:t>
    </dgm:pt>
    <dgm:pt modelId="{42A8A7D6-8A88-4483-BD27-74F9E0D8EFAB}">
      <dgm:prSet custT="1"/>
      <dgm:spPr/>
      <dgm:t>
        <a:bodyPr/>
        <a:lstStyle/>
        <a:p>
          <a:r>
            <a:rPr lang="en-US" sz="1800" dirty="0" smtClean="0">
              <a:latin typeface="Algerian" pitchFamily="82" charset="0"/>
            </a:rPr>
            <a:t>Estimula</a:t>
          </a:r>
          <a:r>
            <a:rPr lang="en-US" sz="1800" dirty="0" smtClean="0"/>
            <a:t>: la producción de hormonas tiroideas  por las células foliculares del tiroides </a:t>
          </a:r>
          <a:endParaRPr lang="es-EC" sz="1800" dirty="0"/>
        </a:p>
      </dgm:t>
    </dgm:pt>
    <dgm:pt modelId="{C4EB3EC9-90E1-4B8D-AEB5-1C70F9EDAE0A}" type="parTrans" cxnId="{762E76EA-67BB-441B-A2E9-0F0664375B4F}">
      <dgm:prSet/>
      <dgm:spPr/>
      <dgm:t>
        <a:bodyPr/>
        <a:lstStyle/>
        <a:p>
          <a:endParaRPr lang="es-EC"/>
        </a:p>
      </dgm:t>
    </dgm:pt>
    <dgm:pt modelId="{D0F45273-1E66-495C-837A-4CECC0C9EF3C}" type="sibTrans" cxnId="{762E76EA-67BB-441B-A2E9-0F0664375B4F}">
      <dgm:prSet/>
      <dgm:spPr/>
      <dgm:t>
        <a:bodyPr/>
        <a:lstStyle/>
        <a:p>
          <a:endParaRPr lang="es-EC"/>
        </a:p>
      </dgm:t>
    </dgm:pt>
    <dgm:pt modelId="{490ECA44-4E80-4DEC-B164-3E4B84496C0F}">
      <dgm:prSet custT="1"/>
      <dgm:spPr/>
      <dgm:t>
        <a:bodyPr/>
        <a:lstStyle/>
        <a:p>
          <a:r>
            <a:rPr lang="en-US" sz="1800" dirty="0" smtClean="0">
              <a:latin typeface="Algerian" pitchFamily="82" charset="0"/>
            </a:rPr>
            <a:t>Mantiene</a:t>
          </a:r>
          <a:r>
            <a:rPr lang="en-US" sz="1800" dirty="0" smtClean="0"/>
            <a:t>: el tamano de las células foliculares </a:t>
          </a:r>
          <a:endParaRPr lang="es-EC" sz="1800" dirty="0"/>
        </a:p>
      </dgm:t>
    </dgm:pt>
    <dgm:pt modelId="{E21C84B4-E221-4879-B5DB-2A42FA8F877D}" type="parTrans" cxnId="{81A6789B-FBE7-4858-9042-9AA8570D2E61}">
      <dgm:prSet/>
      <dgm:spPr/>
      <dgm:t>
        <a:bodyPr/>
        <a:lstStyle/>
        <a:p>
          <a:endParaRPr lang="es-EC"/>
        </a:p>
      </dgm:t>
    </dgm:pt>
    <dgm:pt modelId="{11030E13-ED1B-4D6E-9AC6-4D20F8F8A16C}" type="sibTrans" cxnId="{81A6789B-FBE7-4858-9042-9AA8570D2E61}">
      <dgm:prSet/>
      <dgm:spPr/>
      <dgm:t>
        <a:bodyPr/>
        <a:lstStyle/>
        <a:p>
          <a:endParaRPr lang="es-EC"/>
        </a:p>
      </dgm:t>
    </dgm:pt>
    <dgm:pt modelId="{8C13EEE1-F6BD-400D-9D68-5998E37A5EA0}">
      <dgm:prSet custT="1"/>
      <dgm:spPr/>
      <dgm:t>
        <a:bodyPr/>
        <a:lstStyle/>
        <a:p>
          <a:r>
            <a:rPr lang="en-US" sz="1800" u="sng" dirty="0" smtClean="0"/>
            <a:t>FSH</a:t>
          </a:r>
          <a:r>
            <a:rPr lang="en-US" sz="1800" dirty="0" smtClean="0"/>
            <a:t>:</a:t>
          </a:r>
          <a:r>
            <a:rPr lang="en-US" sz="1800" dirty="0" smtClean="0">
              <a:latin typeface="Algerian" pitchFamily="82" charset="0"/>
            </a:rPr>
            <a:t>estimula</a:t>
          </a:r>
          <a:r>
            <a:rPr lang="en-US" sz="1800" dirty="0" smtClean="0"/>
            <a:t>.- desarrollo de los folículos ováricos. </a:t>
          </a:r>
          <a:r>
            <a:rPr lang="en-US" sz="1800" dirty="0" smtClean="0">
              <a:latin typeface="Algerian" pitchFamily="82" charset="0"/>
            </a:rPr>
            <a:t>regula </a:t>
          </a:r>
          <a:r>
            <a:rPr lang="en-US" sz="1800" dirty="0" smtClean="0"/>
            <a:t>: la espermatogenia testicular</a:t>
          </a:r>
          <a:endParaRPr lang="es-EC" sz="1800" dirty="0"/>
        </a:p>
      </dgm:t>
    </dgm:pt>
    <dgm:pt modelId="{49221376-26AC-4412-82F3-0C652C1EC488}" type="sibTrans" cxnId="{23B8A3F1-10B7-4F50-8AAD-2C2CF807F670}">
      <dgm:prSet/>
      <dgm:spPr/>
      <dgm:t>
        <a:bodyPr/>
        <a:lstStyle/>
        <a:p>
          <a:endParaRPr lang="es-EC"/>
        </a:p>
      </dgm:t>
    </dgm:pt>
    <dgm:pt modelId="{2EFAFFFE-E33F-4DE7-87D2-A0E4FF553CE8}" type="parTrans" cxnId="{23B8A3F1-10B7-4F50-8AAD-2C2CF807F670}">
      <dgm:prSet/>
      <dgm:spPr/>
      <dgm:t>
        <a:bodyPr/>
        <a:lstStyle/>
        <a:p>
          <a:endParaRPr lang="es-EC"/>
        </a:p>
      </dgm:t>
    </dgm:pt>
    <dgm:pt modelId="{E4F066CB-CACA-4E4C-AE57-FEF249140B92}">
      <dgm:prSet custT="1"/>
      <dgm:spPr/>
      <dgm:t>
        <a:bodyPr/>
        <a:lstStyle/>
        <a:p>
          <a:r>
            <a:rPr lang="en-US" sz="1800" u="sng" dirty="0" smtClean="0"/>
            <a:t>LH</a:t>
          </a:r>
          <a:r>
            <a:rPr lang="en-US" sz="1800" dirty="0" smtClean="0"/>
            <a:t> :</a:t>
          </a:r>
          <a:r>
            <a:rPr lang="en-US" sz="1800" dirty="0" smtClean="0">
              <a:latin typeface="Algerian" pitchFamily="82" charset="0"/>
            </a:rPr>
            <a:t>induce :</a:t>
          </a:r>
          <a:r>
            <a:rPr lang="en-US" sz="1800" dirty="0" smtClean="0"/>
            <a:t>la ovulación, formación del cuerpo amarillo. </a:t>
          </a:r>
          <a:r>
            <a:rPr lang="en-US" sz="1800" dirty="0" smtClean="0">
              <a:latin typeface="Algerian" pitchFamily="82" charset="0"/>
            </a:rPr>
            <a:t>Estimula</a:t>
          </a:r>
          <a:r>
            <a:rPr lang="en-US" sz="1800" dirty="0" smtClean="0"/>
            <a:t>: producción de estrogenos, progesterona, testosterona</a:t>
          </a:r>
          <a:endParaRPr lang="es-EC" sz="1800" dirty="0"/>
        </a:p>
      </dgm:t>
    </dgm:pt>
    <dgm:pt modelId="{A53EEB00-8129-4546-A5AC-9E2613F889C7}" type="parTrans" cxnId="{A720F36A-2826-4003-96A4-C7F8D940E46F}">
      <dgm:prSet/>
      <dgm:spPr/>
      <dgm:t>
        <a:bodyPr/>
        <a:lstStyle/>
        <a:p>
          <a:endParaRPr lang="es-EC"/>
        </a:p>
      </dgm:t>
    </dgm:pt>
    <dgm:pt modelId="{6CA4DCFE-0F2A-4D00-A83C-DEB81152AAF9}" type="sibTrans" cxnId="{A720F36A-2826-4003-96A4-C7F8D940E46F}">
      <dgm:prSet/>
      <dgm:spPr/>
      <dgm:t>
        <a:bodyPr/>
        <a:lstStyle/>
        <a:p>
          <a:endParaRPr lang="es-EC"/>
        </a:p>
      </dgm:t>
    </dgm:pt>
    <dgm:pt modelId="{BF737DB3-D19D-4D16-A264-10CEEF5DAFDE}">
      <dgm:prSet custT="1"/>
      <dgm:spPr/>
      <dgm:t>
        <a:bodyPr/>
        <a:lstStyle/>
        <a:p>
          <a:r>
            <a:rPr lang="en-US" sz="1800" dirty="0" smtClean="0">
              <a:latin typeface="Algerian" pitchFamily="82" charset="0"/>
            </a:rPr>
            <a:t>Estimula:</a:t>
          </a:r>
          <a:r>
            <a:rPr lang="en-US" sz="1800" dirty="0" smtClean="0"/>
            <a:t>la producción de la leche </a:t>
          </a:r>
          <a:endParaRPr lang="es-EC" sz="1800" dirty="0"/>
        </a:p>
      </dgm:t>
    </dgm:pt>
    <dgm:pt modelId="{002E9762-F3F2-4BFB-A950-F3CD0D5CF54D}" type="parTrans" cxnId="{06459CFA-7100-42B4-BB55-E277F04FB5CC}">
      <dgm:prSet/>
      <dgm:spPr/>
      <dgm:t>
        <a:bodyPr/>
        <a:lstStyle/>
        <a:p>
          <a:endParaRPr lang="es-EC"/>
        </a:p>
      </dgm:t>
    </dgm:pt>
    <dgm:pt modelId="{C1519C79-A179-495F-879B-65DFB3B440BE}" type="sibTrans" cxnId="{06459CFA-7100-42B4-BB55-E277F04FB5CC}">
      <dgm:prSet/>
      <dgm:spPr/>
      <dgm:t>
        <a:bodyPr/>
        <a:lstStyle/>
        <a:p>
          <a:endParaRPr lang="es-EC"/>
        </a:p>
      </dgm:t>
    </dgm:pt>
    <dgm:pt modelId="{E05A16FD-DC33-4D43-AAD3-948BD4A596BC}" type="pres">
      <dgm:prSet presAssocID="{C5938771-61BD-4E66-9C39-4B47EF4E8B7D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C"/>
        </a:p>
      </dgm:t>
    </dgm:pt>
    <dgm:pt modelId="{414462D8-15FC-47A1-8233-273436560F41}" type="pres">
      <dgm:prSet presAssocID="{5E5A543A-8D68-405E-AE19-30005F9BFBF4}" presName="composite" presStyleCnt="0"/>
      <dgm:spPr/>
    </dgm:pt>
    <dgm:pt modelId="{0BC34F16-772D-4C50-A841-5C83B8B06EA5}" type="pres">
      <dgm:prSet presAssocID="{5E5A543A-8D68-405E-AE19-30005F9BFBF4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D108D13B-DDC7-40D4-A7DF-3964B31F670D}" type="pres">
      <dgm:prSet presAssocID="{5E5A543A-8D68-405E-AE19-30005F9BFBF4}" presName="descendantText" presStyleLbl="alignAcc1" presStyleIdx="0" presStyleCnt="5" custLinFactNeighborX="0" custLinFactNeighborY="-199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879967FE-362F-4C89-B8DB-13A10398DE65}" type="pres">
      <dgm:prSet presAssocID="{4EE6B3F9-9427-4D9F-87CA-B0AF37E76F60}" presName="sp" presStyleCnt="0"/>
      <dgm:spPr/>
    </dgm:pt>
    <dgm:pt modelId="{79CF48F2-4666-4D45-B42E-80A99AFFE11B}" type="pres">
      <dgm:prSet presAssocID="{1015948E-16A3-475E-807D-7F63150DA123}" presName="composite" presStyleCnt="0"/>
      <dgm:spPr/>
    </dgm:pt>
    <dgm:pt modelId="{841E32B8-4A8A-4E80-85AA-166392785656}" type="pres">
      <dgm:prSet presAssocID="{1015948E-16A3-475E-807D-7F63150DA123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CAE57867-966A-4D02-A756-E77C13889A0E}" type="pres">
      <dgm:prSet presAssocID="{1015948E-16A3-475E-807D-7F63150DA123}" presName="descendantText" presStyleLbl="alignAcc1" presStyleIdx="1" presStyleCnt="5" custScaleY="133015" custLinFactNeighborX="-153" custLinFactNeighborY="1414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E82B82AF-D2D6-4937-91A7-05CFC54742B4}" type="pres">
      <dgm:prSet presAssocID="{F1A17ECE-2D7F-4572-BC21-6ED5AA67CE6C}" presName="sp" presStyleCnt="0"/>
      <dgm:spPr/>
    </dgm:pt>
    <dgm:pt modelId="{92A779F2-53E8-473A-AF46-8F927BC87ED9}" type="pres">
      <dgm:prSet presAssocID="{C11B2E11-9888-4B24-975B-551120F21A4D}" presName="composite" presStyleCnt="0"/>
      <dgm:spPr/>
    </dgm:pt>
    <dgm:pt modelId="{2867D33F-12E3-4005-B40E-2015228995B0}" type="pres">
      <dgm:prSet presAssocID="{C11B2E11-9888-4B24-975B-551120F21A4D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197B8FE1-FB5E-4AD1-BE72-FD246616BB64}" type="pres">
      <dgm:prSet presAssocID="{C11B2E11-9888-4B24-975B-551120F21A4D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CEAF2AEB-D8D1-4BC3-90D0-BDB058B81613}" type="pres">
      <dgm:prSet presAssocID="{FF4C7048-6911-46C1-B9F1-ADCFC635AEE7}" presName="sp" presStyleCnt="0"/>
      <dgm:spPr/>
    </dgm:pt>
    <dgm:pt modelId="{08F34219-3277-4F7C-9945-AFCE74F1DE4E}" type="pres">
      <dgm:prSet presAssocID="{0E6EED02-715A-410C-91CD-D552582C78C6}" presName="composite" presStyleCnt="0"/>
      <dgm:spPr/>
    </dgm:pt>
    <dgm:pt modelId="{EAEBFB4F-FB3F-46F4-8A33-ED882A574A05}" type="pres">
      <dgm:prSet presAssocID="{0E6EED02-715A-410C-91CD-D552582C78C6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916285D7-0BC5-4914-B504-598D86EBED22}" type="pres">
      <dgm:prSet presAssocID="{0E6EED02-715A-410C-91CD-D552582C78C6}" presName="descendantText" presStyleLbl="alignAcc1" presStyleIdx="3" presStyleCnt="5" custScaleY="139044" custLinFactNeighborX="13732" custLinFactNeighborY="-1261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78C97C0B-3797-41A0-AD9B-7D48A02A3280}" type="pres">
      <dgm:prSet presAssocID="{94CBA1D7-7EAE-4D55-91C8-3FE487B5279B}" presName="sp" presStyleCnt="0"/>
      <dgm:spPr/>
    </dgm:pt>
    <dgm:pt modelId="{BDCE1076-EE84-4C5E-BB16-97454EDBDC22}" type="pres">
      <dgm:prSet presAssocID="{B5C4AFBF-E200-4206-ACA5-B89BE49D77E8}" presName="composite" presStyleCnt="0"/>
      <dgm:spPr/>
    </dgm:pt>
    <dgm:pt modelId="{8143C50B-E6EB-4CAB-B63C-AE23E14C1750}" type="pres">
      <dgm:prSet presAssocID="{B5C4AFBF-E200-4206-ACA5-B89BE49D77E8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2584C66C-CE99-4FF6-81B2-F013BEEA97B9}" type="pres">
      <dgm:prSet presAssocID="{B5C4AFBF-E200-4206-ACA5-B89BE49D77E8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</dgm:ptLst>
  <dgm:cxnLst>
    <dgm:cxn modelId="{4092DCD6-D95D-49DD-B43F-54407D541A6C}" srcId="{1015948E-16A3-475E-807D-7F63150DA123}" destId="{9F2227B2-861F-4984-B799-CFFE14BD911D}" srcOrd="0" destOrd="0" parTransId="{14CC23DD-9B82-4224-8ECF-FCE1EA024061}" sibTransId="{32D20E17-B02D-41C9-8130-142EC16742A3}"/>
    <dgm:cxn modelId="{D6A229E8-5D21-4194-9390-380B28F53EEE}" srcId="{C5938771-61BD-4E66-9C39-4B47EF4E8B7D}" destId="{0E6EED02-715A-410C-91CD-D552582C78C6}" srcOrd="3" destOrd="0" parTransId="{7EA00C42-E10D-491F-BB41-5FAB050FA7F1}" sibTransId="{94CBA1D7-7EAE-4D55-91C8-3FE487B5279B}"/>
    <dgm:cxn modelId="{A720F36A-2826-4003-96A4-C7F8D940E46F}" srcId="{0E6EED02-715A-410C-91CD-D552582C78C6}" destId="{E4F066CB-CACA-4E4C-AE57-FEF249140B92}" srcOrd="1" destOrd="0" parTransId="{A53EEB00-8129-4546-A5AC-9E2613F889C7}" sibTransId="{6CA4DCFE-0F2A-4D00-A83C-DEB81152AAF9}"/>
    <dgm:cxn modelId="{F92869A0-E025-446F-8C75-5183EE5CC25C}" srcId="{C5938771-61BD-4E66-9C39-4B47EF4E8B7D}" destId="{B5C4AFBF-E200-4206-ACA5-B89BE49D77E8}" srcOrd="4" destOrd="0" parTransId="{6F43EB09-82D3-4ACF-A5E9-398C732C31EB}" sibTransId="{BB4FA4FF-26AF-4AB3-B2DA-6DD598AF8E77}"/>
    <dgm:cxn modelId="{FB503787-F4C3-4B8C-AB73-042F42A7DF80}" type="presOf" srcId="{3ED55E4F-4A8C-427E-B823-EF4E9A153A66}" destId="{D108D13B-DDC7-40D4-A7DF-3964B31F670D}" srcOrd="0" destOrd="1" presId="urn:microsoft.com/office/officeart/2005/8/layout/chevron2"/>
    <dgm:cxn modelId="{36203D96-1975-4BF6-B8B3-1AF57A1C8407}" srcId="{C5938771-61BD-4E66-9C39-4B47EF4E8B7D}" destId="{C11B2E11-9888-4B24-975B-551120F21A4D}" srcOrd="2" destOrd="0" parTransId="{CD74128B-B715-4D87-A457-B2AC5E6EEB3F}" sibTransId="{FF4C7048-6911-46C1-B9F1-ADCFC635AEE7}"/>
    <dgm:cxn modelId="{72869E20-C2D4-4851-AC6C-261E1FE12658}" srcId="{5E5A543A-8D68-405E-AE19-30005F9BFBF4}" destId="{3ED55E4F-4A8C-427E-B823-EF4E9A153A66}" srcOrd="1" destOrd="0" parTransId="{952A0B8F-E3B8-4220-B875-0801ED626FC6}" sibTransId="{C6DC1780-E633-45D0-A7A0-717590588923}"/>
    <dgm:cxn modelId="{81A6789B-FBE7-4858-9042-9AA8570D2E61}" srcId="{C11B2E11-9888-4B24-975B-551120F21A4D}" destId="{490ECA44-4E80-4DEC-B164-3E4B84496C0F}" srcOrd="1" destOrd="0" parTransId="{E21C84B4-E221-4879-B5DB-2A42FA8F877D}" sibTransId="{11030E13-ED1B-4D6E-9AC6-4D20F8F8A16C}"/>
    <dgm:cxn modelId="{5CC8A8AC-046C-4241-9945-79C59CB7A123}" srcId="{C5938771-61BD-4E66-9C39-4B47EF4E8B7D}" destId="{1015948E-16A3-475E-807D-7F63150DA123}" srcOrd="1" destOrd="0" parTransId="{D7BFEFB0-753E-4FD3-8BE3-0C2E2EF03664}" sibTransId="{F1A17ECE-2D7F-4572-BC21-6ED5AA67CE6C}"/>
    <dgm:cxn modelId="{6EE85B53-0455-4EEE-9A15-6FFD4076C39D}" type="presOf" srcId="{CB128F0D-2B1F-464A-8AC4-B7FA5DE2FF61}" destId="{CAE57867-966A-4D02-A756-E77C13889A0E}" srcOrd="0" destOrd="1" presId="urn:microsoft.com/office/officeart/2005/8/layout/chevron2"/>
    <dgm:cxn modelId="{1CBFB76D-096F-4BA6-820B-7B6D0BEA9B50}" type="presOf" srcId="{1015948E-16A3-475E-807D-7F63150DA123}" destId="{841E32B8-4A8A-4E80-85AA-166392785656}" srcOrd="0" destOrd="0" presId="urn:microsoft.com/office/officeart/2005/8/layout/chevron2"/>
    <dgm:cxn modelId="{86C0C081-523F-444B-9E36-B7CCB44027B8}" type="presOf" srcId="{BF737DB3-D19D-4D16-A264-10CEEF5DAFDE}" destId="{2584C66C-CE99-4FF6-81B2-F013BEEA97B9}" srcOrd="0" destOrd="0" presId="urn:microsoft.com/office/officeart/2005/8/layout/chevron2"/>
    <dgm:cxn modelId="{2779DE2C-1498-46F4-88D1-F685438723F3}" type="presOf" srcId="{C5938771-61BD-4E66-9C39-4B47EF4E8B7D}" destId="{E05A16FD-DC33-4D43-AAD3-948BD4A596BC}" srcOrd="0" destOrd="0" presId="urn:microsoft.com/office/officeart/2005/8/layout/chevron2"/>
    <dgm:cxn modelId="{D70F076E-BC5F-429A-8D4C-5D5CD86C8890}" type="presOf" srcId="{C11B2E11-9888-4B24-975B-551120F21A4D}" destId="{2867D33F-12E3-4005-B40E-2015228995B0}" srcOrd="0" destOrd="0" presId="urn:microsoft.com/office/officeart/2005/8/layout/chevron2"/>
    <dgm:cxn modelId="{06459CFA-7100-42B4-BB55-E277F04FB5CC}" srcId="{B5C4AFBF-E200-4206-ACA5-B89BE49D77E8}" destId="{BF737DB3-D19D-4D16-A264-10CEEF5DAFDE}" srcOrd="0" destOrd="0" parTransId="{002E9762-F3F2-4BFB-A950-F3CD0D5CF54D}" sibTransId="{C1519C79-A179-495F-879B-65DFB3B440BE}"/>
    <dgm:cxn modelId="{0480439C-7562-4F1F-83AD-FD13A2889E36}" type="presOf" srcId="{0E6EED02-715A-410C-91CD-D552582C78C6}" destId="{EAEBFB4F-FB3F-46F4-8A33-ED882A574A05}" srcOrd="0" destOrd="0" presId="urn:microsoft.com/office/officeart/2005/8/layout/chevron2"/>
    <dgm:cxn modelId="{9F5CA3BE-9F3F-44F8-A1AB-8960CB8015D4}" type="presOf" srcId="{5E5A543A-8D68-405E-AE19-30005F9BFBF4}" destId="{0BC34F16-772D-4C50-A841-5C83B8B06EA5}" srcOrd="0" destOrd="0" presId="urn:microsoft.com/office/officeart/2005/8/layout/chevron2"/>
    <dgm:cxn modelId="{86496D81-76F0-44C0-B6C5-10BF2FC0456B}" type="presOf" srcId="{42A8A7D6-8A88-4483-BD27-74F9E0D8EFAB}" destId="{197B8FE1-FB5E-4AD1-BE72-FD246616BB64}" srcOrd="0" destOrd="0" presId="urn:microsoft.com/office/officeart/2005/8/layout/chevron2"/>
    <dgm:cxn modelId="{23B8A3F1-10B7-4F50-8AAD-2C2CF807F670}" srcId="{0E6EED02-715A-410C-91CD-D552582C78C6}" destId="{8C13EEE1-F6BD-400D-9D68-5998E37A5EA0}" srcOrd="0" destOrd="0" parTransId="{2EFAFFFE-E33F-4DE7-87D2-A0E4FF553CE8}" sibTransId="{49221376-26AC-4412-82F3-0C652C1EC488}"/>
    <dgm:cxn modelId="{9F715675-E984-41A9-A8AB-A1FD826688D4}" srcId="{5E5A543A-8D68-405E-AE19-30005F9BFBF4}" destId="{016EC739-4756-44A4-8A9E-C15E41C9D5CE}" srcOrd="0" destOrd="0" parTransId="{575EFFEA-903E-47C7-B858-05916DD8D83A}" sibTransId="{F1D51961-8C70-44D0-A4C0-119FAB33FF32}"/>
    <dgm:cxn modelId="{3E8C3D73-04AB-482F-AA5C-5F269530D9D1}" type="presOf" srcId="{B5C4AFBF-E200-4206-ACA5-B89BE49D77E8}" destId="{8143C50B-E6EB-4CAB-B63C-AE23E14C1750}" srcOrd="0" destOrd="0" presId="urn:microsoft.com/office/officeart/2005/8/layout/chevron2"/>
    <dgm:cxn modelId="{0DC7AC5C-AE1E-42B6-9970-399C4F2A7745}" srcId="{C5938771-61BD-4E66-9C39-4B47EF4E8B7D}" destId="{5E5A543A-8D68-405E-AE19-30005F9BFBF4}" srcOrd="0" destOrd="0" parTransId="{C24AA9A5-CEAE-4B35-976B-1E724EDE1AEE}" sibTransId="{4EE6B3F9-9427-4D9F-87CA-B0AF37E76F60}"/>
    <dgm:cxn modelId="{6C0F2F79-D50C-41EE-9B8D-9C7AE177BB8B}" type="presOf" srcId="{016EC739-4756-44A4-8A9E-C15E41C9D5CE}" destId="{D108D13B-DDC7-40D4-A7DF-3964B31F670D}" srcOrd="0" destOrd="0" presId="urn:microsoft.com/office/officeart/2005/8/layout/chevron2"/>
    <dgm:cxn modelId="{1D46E6EE-3B7C-4CF4-AB88-613672ADC5B3}" srcId="{1015948E-16A3-475E-807D-7F63150DA123}" destId="{CB128F0D-2B1F-464A-8AC4-B7FA5DE2FF61}" srcOrd="1" destOrd="0" parTransId="{88D6DE1A-1FB2-4BF2-9D23-DF55AEF9273C}" sibTransId="{4FD5E486-2AAA-42CC-9EFD-E5D3D683CDB8}"/>
    <dgm:cxn modelId="{762E76EA-67BB-441B-A2E9-0F0664375B4F}" srcId="{C11B2E11-9888-4B24-975B-551120F21A4D}" destId="{42A8A7D6-8A88-4483-BD27-74F9E0D8EFAB}" srcOrd="0" destOrd="0" parTransId="{C4EB3EC9-90E1-4B8D-AEB5-1C70F9EDAE0A}" sibTransId="{D0F45273-1E66-495C-837A-4CECC0C9EF3C}"/>
    <dgm:cxn modelId="{9F453B31-BA7D-45BB-9258-0EFF0F73D76F}" type="presOf" srcId="{9F2227B2-861F-4984-B799-CFFE14BD911D}" destId="{CAE57867-966A-4D02-A756-E77C13889A0E}" srcOrd="0" destOrd="0" presId="urn:microsoft.com/office/officeart/2005/8/layout/chevron2"/>
    <dgm:cxn modelId="{038E6DD0-6AE2-4617-A09C-5F4C7F233E83}" type="presOf" srcId="{490ECA44-4E80-4DEC-B164-3E4B84496C0F}" destId="{197B8FE1-FB5E-4AD1-BE72-FD246616BB64}" srcOrd="0" destOrd="1" presId="urn:microsoft.com/office/officeart/2005/8/layout/chevron2"/>
    <dgm:cxn modelId="{C0F243D9-47B5-4F8F-BD1C-EAA0453D7FA3}" type="presOf" srcId="{8C13EEE1-F6BD-400D-9D68-5998E37A5EA0}" destId="{916285D7-0BC5-4914-B504-598D86EBED22}" srcOrd="0" destOrd="0" presId="urn:microsoft.com/office/officeart/2005/8/layout/chevron2"/>
    <dgm:cxn modelId="{71FA9D6B-68FD-47CB-883E-6A71129DD863}" type="presOf" srcId="{E4F066CB-CACA-4E4C-AE57-FEF249140B92}" destId="{916285D7-0BC5-4914-B504-598D86EBED22}" srcOrd="0" destOrd="1" presId="urn:microsoft.com/office/officeart/2005/8/layout/chevron2"/>
    <dgm:cxn modelId="{80F1616A-C9C5-43ED-BEAE-C38355CCDF5E}" type="presParOf" srcId="{E05A16FD-DC33-4D43-AAD3-948BD4A596BC}" destId="{414462D8-15FC-47A1-8233-273436560F41}" srcOrd="0" destOrd="0" presId="urn:microsoft.com/office/officeart/2005/8/layout/chevron2"/>
    <dgm:cxn modelId="{799DD11D-CDCC-4297-92CD-C48B96C3D7F3}" type="presParOf" srcId="{414462D8-15FC-47A1-8233-273436560F41}" destId="{0BC34F16-772D-4C50-A841-5C83B8B06EA5}" srcOrd="0" destOrd="0" presId="urn:microsoft.com/office/officeart/2005/8/layout/chevron2"/>
    <dgm:cxn modelId="{47EF960D-321D-47C5-BE29-3A6F89642132}" type="presParOf" srcId="{414462D8-15FC-47A1-8233-273436560F41}" destId="{D108D13B-DDC7-40D4-A7DF-3964B31F670D}" srcOrd="1" destOrd="0" presId="urn:microsoft.com/office/officeart/2005/8/layout/chevron2"/>
    <dgm:cxn modelId="{B4F3E5BA-0325-4CB3-9801-C4C58F9D01A7}" type="presParOf" srcId="{E05A16FD-DC33-4D43-AAD3-948BD4A596BC}" destId="{879967FE-362F-4C89-B8DB-13A10398DE65}" srcOrd="1" destOrd="0" presId="urn:microsoft.com/office/officeart/2005/8/layout/chevron2"/>
    <dgm:cxn modelId="{C653B7F9-45E4-4E03-9C1B-5999B9EC7213}" type="presParOf" srcId="{E05A16FD-DC33-4D43-AAD3-948BD4A596BC}" destId="{79CF48F2-4666-4D45-B42E-80A99AFFE11B}" srcOrd="2" destOrd="0" presId="urn:microsoft.com/office/officeart/2005/8/layout/chevron2"/>
    <dgm:cxn modelId="{66F09678-9A82-475B-AB04-44901A3B4C3A}" type="presParOf" srcId="{79CF48F2-4666-4D45-B42E-80A99AFFE11B}" destId="{841E32B8-4A8A-4E80-85AA-166392785656}" srcOrd="0" destOrd="0" presId="urn:microsoft.com/office/officeart/2005/8/layout/chevron2"/>
    <dgm:cxn modelId="{7B91EF4D-E17B-4D40-B2D3-6343F927DDCA}" type="presParOf" srcId="{79CF48F2-4666-4D45-B42E-80A99AFFE11B}" destId="{CAE57867-966A-4D02-A756-E77C13889A0E}" srcOrd="1" destOrd="0" presId="urn:microsoft.com/office/officeart/2005/8/layout/chevron2"/>
    <dgm:cxn modelId="{E826FC6E-B0B6-416C-ACE5-C4B112F0203A}" type="presParOf" srcId="{E05A16FD-DC33-4D43-AAD3-948BD4A596BC}" destId="{E82B82AF-D2D6-4937-91A7-05CFC54742B4}" srcOrd="3" destOrd="0" presId="urn:microsoft.com/office/officeart/2005/8/layout/chevron2"/>
    <dgm:cxn modelId="{E42574E0-93AA-4F49-9322-F93ACEC736A1}" type="presParOf" srcId="{E05A16FD-DC33-4D43-AAD3-948BD4A596BC}" destId="{92A779F2-53E8-473A-AF46-8F927BC87ED9}" srcOrd="4" destOrd="0" presId="urn:microsoft.com/office/officeart/2005/8/layout/chevron2"/>
    <dgm:cxn modelId="{4E5123D6-6E60-472A-BC11-E2179BEDD3A0}" type="presParOf" srcId="{92A779F2-53E8-473A-AF46-8F927BC87ED9}" destId="{2867D33F-12E3-4005-B40E-2015228995B0}" srcOrd="0" destOrd="0" presId="urn:microsoft.com/office/officeart/2005/8/layout/chevron2"/>
    <dgm:cxn modelId="{8073669A-6A59-4177-85F1-8FE7CA6A71EA}" type="presParOf" srcId="{92A779F2-53E8-473A-AF46-8F927BC87ED9}" destId="{197B8FE1-FB5E-4AD1-BE72-FD246616BB64}" srcOrd="1" destOrd="0" presId="urn:microsoft.com/office/officeart/2005/8/layout/chevron2"/>
    <dgm:cxn modelId="{3DD56D49-6408-4F45-8647-98C541D4B1CB}" type="presParOf" srcId="{E05A16FD-DC33-4D43-AAD3-948BD4A596BC}" destId="{CEAF2AEB-D8D1-4BC3-90D0-BDB058B81613}" srcOrd="5" destOrd="0" presId="urn:microsoft.com/office/officeart/2005/8/layout/chevron2"/>
    <dgm:cxn modelId="{C7EABF98-3C9D-418A-A13A-777D35892B03}" type="presParOf" srcId="{E05A16FD-DC33-4D43-AAD3-948BD4A596BC}" destId="{08F34219-3277-4F7C-9945-AFCE74F1DE4E}" srcOrd="6" destOrd="0" presId="urn:microsoft.com/office/officeart/2005/8/layout/chevron2"/>
    <dgm:cxn modelId="{B057A706-2197-434B-945F-93317E690BF2}" type="presParOf" srcId="{08F34219-3277-4F7C-9945-AFCE74F1DE4E}" destId="{EAEBFB4F-FB3F-46F4-8A33-ED882A574A05}" srcOrd="0" destOrd="0" presId="urn:microsoft.com/office/officeart/2005/8/layout/chevron2"/>
    <dgm:cxn modelId="{2DC9DEA4-4A4D-4DBC-9064-5F9780FBB20D}" type="presParOf" srcId="{08F34219-3277-4F7C-9945-AFCE74F1DE4E}" destId="{916285D7-0BC5-4914-B504-598D86EBED22}" srcOrd="1" destOrd="0" presId="urn:microsoft.com/office/officeart/2005/8/layout/chevron2"/>
    <dgm:cxn modelId="{1CAB570B-3BA2-45C6-884A-5AADE0E03C65}" type="presParOf" srcId="{E05A16FD-DC33-4D43-AAD3-948BD4A596BC}" destId="{78C97C0B-3797-41A0-AD9B-7D48A02A3280}" srcOrd="7" destOrd="0" presId="urn:microsoft.com/office/officeart/2005/8/layout/chevron2"/>
    <dgm:cxn modelId="{358EE5CC-D6AA-40B0-A5CD-51F721D70C6A}" type="presParOf" srcId="{E05A16FD-DC33-4D43-AAD3-948BD4A596BC}" destId="{BDCE1076-EE84-4C5E-BB16-97454EDBDC22}" srcOrd="8" destOrd="0" presId="urn:microsoft.com/office/officeart/2005/8/layout/chevron2"/>
    <dgm:cxn modelId="{2F1272B5-54A4-4CDD-896C-76E00D0BD614}" type="presParOf" srcId="{BDCE1076-EE84-4C5E-BB16-97454EDBDC22}" destId="{8143C50B-E6EB-4CAB-B63C-AE23E14C1750}" srcOrd="0" destOrd="0" presId="urn:microsoft.com/office/officeart/2005/8/layout/chevron2"/>
    <dgm:cxn modelId="{35EB831D-B335-4C75-817A-34299DE41294}" type="presParOf" srcId="{BDCE1076-EE84-4C5E-BB16-97454EDBDC22}" destId="{2584C66C-CE99-4FF6-81B2-F013BEEA97B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4AB39DC-F7B5-4B76-9035-2230A5413148}" type="doc">
      <dgm:prSet loTypeId="urn:microsoft.com/office/officeart/2005/8/layout/arrow2" loCatId="process" qsTypeId="urn:microsoft.com/office/officeart/2005/8/quickstyle/simple1" qsCatId="simple" csTypeId="urn:microsoft.com/office/officeart/2005/8/colors/accent2_1" csCatId="accent2" phldr="1"/>
      <dgm:spPr/>
    </dgm:pt>
    <dgm:pt modelId="{882D6540-8CF6-4F4A-AA17-3235AC2C4ECC}">
      <dgm:prSet phldrT="[Texto]" custT="1"/>
      <dgm:spPr/>
      <dgm:t>
        <a:bodyPr/>
        <a:lstStyle/>
        <a:p>
          <a:r>
            <a:rPr lang="en-US" sz="2000" i="1" dirty="0" smtClean="0">
              <a:latin typeface="Calibri" pitchFamily="34" charset="0"/>
            </a:rPr>
            <a:t>Aumenta la </a:t>
          </a:r>
          <a:r>
            <a:rPr lang="en-US" sz="2000" i="1" dirty="0" err="1" smtClean="0">
              <a:latin typeface="Calibri" pitchFamily="34" charset="0"/>
            </a:rPr>
            <a:t>síntesis</a:t>
          </a:r>
          <a:r>
            <a:rPr lang="en-US" sz="2000" i="1" dirty="0" smtClean="0">
              <a:latin typeface="Calibri" pitchFamily="34" charset="0"/>
            </a:rPr>
            <a:t> </a:t>
          </a:r>
          <a:r>
            <a:rPr lang="en-US" sz="2000" i="1" dirty="0" err="1" smtClean="0">
              <a:latin typeface="Calibri" pitchFamily="34" charset="0"/>
            </a:rPr>
            <a:t>proteica</a:t>
          </a:r>
          <a:endParaRPr lang="es-EC" sz="2000" i="1" dirty="0">
            <a:latin typeface="Calibri" pitchFamily="34" charset="0"/>
          </a:endParaRPr>
        </a:p>
      </dgm:t>
    </dgm:pt>
    <dgm:pt modelId="{C2D26823-B295-4F2F-9C3E-532B2BA7A728}" type="parTrans" cxnId="{BCCFEDAB-34F0-47F9-B443-E1EF9719B6E4}">
      <dgm:prSet/>
      <dgm:spPr/>
      <dgm:t>
        <a:bodyPr/>
        <a:lstStyle/>
        <a:p>
          <a:endParaRPr lang="es-EC"/>
        </a:p>
      </dgm:t>
    </dgm:pt>
    <dgm:pt modelId="{DE449CE8-DA48-4EFE-8749-82DE44893D15}" type="sibTrans" cxnId="{BCCFEDAB-34F0-47F9-B443-E1EF9719B6E4}">
      <dgm:prSet/>
      <dgm:spPr/>
      <dgm:t>
        <a:bodyPr/>
        <a:lstStyle/>
        <a:p>
          <a:endParaRPr lang="es-EC"/>
        </a:p>
      </dgm:t>
    </dgm:pt>
    <dgm:pt modelId="{8C60A396-715A-4BAC-B6FA-B6B80DA28E24}">
      <dgm:prSet phldrT="[Texto]" custT="1"/>
      <dgm:spPr/>
      <dgm:t>
        <a:bodyPr/>
        <a:lstStyle/>
        <a:p>
          <a:r>
            <a:rPr lang="en-US" sz="1800" dirty="0" smtClean="0"/>
            <a:t>Favorece la movilización de los ácidos grasos del tejido adiposo, </a:t>
          </a:r>
        </a:p>
        <a:p>
          <a:r>
            <a:rPr lang="en-US" sz="1800" dirty="0" err="1" smtClean="0"/>
            <a:t>incrementa,ácidos</a:t>
          </a:r>
          <a:r>
            <a:rPr lang="en-US" sz="1800" dirty="0" smtClean="0"/>
            <a:t> </a:t>
          </a:r>
          <a:r>
            <a:rPr lang="en-US" sz="1800" dirty="0" err="1" smtClean="0"/>
            <a:t>grasos</a:t>
          </a:r>
          <a:r>
            <a:rPr lang="en-US" sz="1800" dirty="0" smtClean="0"/>
            <a:t> </a:t>
          </a:r>
          <a:r>
            <a:rPr lang="en-US" sz="1800" dirty="0" err="1" smtClean="0"/>
            <a:t>libres</a:t>
          </a:r>
          <a:r>
            <a:rPr lang="en-US" sz="1800" dirty="0" smtClean="0"/>
            <a:t> en la sangre y </a:t>
          </a:r>
          <a:r>
            <a:rPr lang="en-US" sz="1800" dirty="0" err="1" smtClean="0"/>
            <a:t>potencia</a:t>
          </a:r>
          <a:r>
            <a:rPr lang="en-US" sz="1800" dirty="0" smtClean="0"/>
            <a:t> </a:t>
          </a:r>
          <a:r>
            <a:rPr lang="en-US" sz="1800" dirty="0" err="1" smtClean="0"/>
            <a:t>su</a:t>
          </a:r>
          <a:r>
            <a:rPr lang="en-US" sz="1800" dirty="0" smtClean="0"/>
            <a:t> uso como fuente de energía </a:t>
          </a:r>
          <a:endParaRPr lang="es-EC" sz="1800" dirty="0"/>
        </a:p>
      </dgm:t>
    </dgm:pt>
    <dgm:pt modelId="{DC13A57D-2B69-433E-AE03-B5E1F4D4C804}" type="parTrans" cxnId="{627B336A-27C5-468F-BE52-14E8764D936D}">
      <dgm:prSet/>
      <dgm:spPr/>
      <dgm:t>
        <a:bodyPr/>
        <a:lstStyle/>
        <a:p>
          <a:endParaRPr lang="es-EC"/>
        </a:p>
      </dgm:t>
    </dgm:pt>
    <dgm:pt modelId="{4A907C2D-66F5-4E85-A3BD-9D3821799BB5}" type="sibTrans" cxnId="{627B336A-27C5-468F-BE52-14E8764D936D}">
      <dgm:prSet/>
      <dgm:spPr/>
      <dgm:t>
        <a:bodyPr/>
        <a:lstStyle/>
        <a:p>
          <a:endParaRPr lang="es-EC"/>
        </a:p>
      </dgm:t>
    </dgm:pt>
    <dgm:pt modelId="{50FAFFBE-7F9C-4221-BE81-E75A315AE689}">
      <dgm:prSet phldrT="[Texto]" custT="1"/>
      <dgm:spPr/>
      <dgm:t>
        <a:bodyPr/>
        <a:lstStyle/>
        <a:p>
          <a:r>
            <a:rPr lang="en-US" sz="1800" dirty="0" smtClean="0"/>
            <a:t>Disminuye la cantidad de glucosa utilizada en todo el organismo</a:t>
          </a:r>
          <a:endParaRPr lang="es-EC" sz="1800" dirty="0"/>
        </a:p>
      </dgm:t>
    </dgm:pt>
    <dgm:pt modelId="{7CBBB1A6-E8F8-4ED5-A9DF-2001DF8AD7D7}" type="parTrans" cxnId="{0D19B914-0F47-4BCF-AF66-2A923B45FA27}">
      <dgm:prSet/>
      <dgm:spPr/>
      <dgm:t>
        <a:bodyPr/>
        <a:lstStyle/>
        <a:p>
          <a:endParaRPr lang="es-EC"/>
        </a:p>
      </dgm:t>
    </dgm:pt>
    <dgm:pt modelId="{AA3B0C4D-4DD0-4BB6-947E-A8A106F59016}" type="sibTrans" cxnId="{0D19B914-0F47-4BCF-AF66-2A923B45FA27}">
      <dgm:prSet/>
      <dgm:spPr/>
      <dgm:t>
        <a:bodyPr/>
        <a:lstStyle/>
        <a:p>
          <a:endParaRPr lang="es-EC"/>
        </a:p>
      </dgm:t>
    </dgm:pt>
    <dgm:pt modelId="{3D0727B3-1011-4B09-9A25-61C47CE00E36}" type="pres">
      <dgm:prSet presAssocID="{B4AB39DC-F7B5-4B76-9035-2230A5413148}" presName="arrowDiagram" presStyleCnt="0">
        <dgm:presLayoutVars>
          <dgm:chMax val="5"/>
          <dgm:dir/>
          <dgm:resizeHandles val="exact"/>
        </dgm:presLayoutVars>
      </dgm:prSet>
      <dgm:spPr/>
    </dgm:pt>
    <dgm:pt modelId="{424478B6-DA28-4D9F-B461-3848D291D2A3}" type="pres">
      <dgm:prSet presAssocID="{B4AB39DC-F7B5-4B76-9035-2230A5413148}" presName="arrow" presStyleLbl="bgShp" presStyleIdx="0" presStyleCnt="1"/>
      <dgm:spPr/>
    </dgm:pt>
    <dgm:pt modelId="{F3D45BB2-180A-4230-B700-F415C088021E}" type="pres">
      <dgm:prSet presAssocID="{B4AB39DC-F7B5-4B76-9035-2230A5413148}" presName="arrowDiagram3" presStyleCnt="0"/>
      <dgm:spPr/>
    </dgm:pt>
    <dgm:pt modelId="{9D8E7315-A97E-4495-B58F-D2BD9C51336F}" type="pres">
      <dgm:prSet presAssocID="{882D6540-8CF6-4F4A-AA17-3235AC2C4ECC}" presName="bullet3a" presStyleLbl="node1" presStyleIdx="0" presStyleCnt="3"/>
      <dgm:spPr/>
    </dgm:pt>
    <dgm:pt modelId="{743200EC-67A3-4CCC-956A-C23C820917F9}" type="pres">
      <dgm:prSet presAssocID="{882D6540-8CF6-4F4A-AA17-3235AC2C4ECC}" presName="textBox3a" presStyleLbl="revTx" presStyleIdx="0" presStyleCnt="3" custScaleX="169842" custScaleY="50763" custLinFactNeighborX="28483" custLinFactNeighborY="-13595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5F7EF699-EBAC-4FD7-8703-3005DB76E3FC}" type="pres">
      <dgm:prSet presAssocID="{8C60A396-715A-4BAC-B6FA-B6B80DA28E24}" presName="bullet3b" presStyleLbl="node1" presStyleIdx="1" presStyleCnt="3"/>
      <dgm:spPr/>
    </dgm:pt>
    <dgm:pt modelId="{6AF8D0A6-19CA-40BD-9A67-AC9F1599991B}" type="pres">
      <dgm:prSet presAssocID="{8C60A396-715A-4BAC-B6FA-B6B80DA28E24}" presName="textBox3b" presStyleLbl="revTx" presStyleIdx="1" presStyleCnt="3" custScaleX="225531" custScaleY="30967" custLinFactNeighborX="86724" custLinFactNeighborY="-39559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E7A49EB2-620A-4A4D-BA0F-C2400CD63614}" type="pres">
      <dgm:prSet presAssocID="{50FAFFBE-7F9C-4221-BE81-E75A315AE689}" presName="bullet3c" presStyleLbl="node1" presStyleIdx="2" presStyleCnt="3"/>
      <dgm:spPr/>
    </dgm:pt>
    <dgm:pt modelId="{A3E6F8CF-D60A-4582-849B-B68DFAFA4A65}" type="pres">
      <dgm:prSet presAssocID="{50FAFFBE-7F9C-4221-BE81-E75A315AE689}" presName="textBox3c" presStyleLbl="revTx" presStyleIdx="2" presStyleCnt="3" custScaleX="145533" custScaleY="19218" custLinFactNeighborX="31698" custLinFactNeighborY="-61665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</dgm:ptLst>
  <dgm:cxnLst>
    <dgm:cxn modelId="{DB706CB8-6302-4FCC-8746-D2DDE14A8719}" type="presOf" srcId="{50FAFFBE-7F9C-4221-BE81-E75A315AE689}" destId="{A3E6F8CF-D60A-4582-849B-B68DFAFA4A65}" srcOrd="0" destOrd="0" presId="urn:microsoft.com/office/officeart/2005/8/layout/arrow2"/>
    <dgm:cxn modelId="{0D19B914-0F47-4BCF-AF66-2A923B45FA27}" srcId="{B4AB39DC-F7B5-4B76-9035-2230A5413148}" destId="{50FAFFBE-7F9C-4221-BE81-E75A315AE689}" srcOrd="2" destOrd="0" parTransId="{7CBBB1A6-E8F8-4ED5-A9DF-2001DF8AD7D7}" sibTransId="{AA3B0C4D-4DD0-4BB6-947E-A8A106F59016}"/>
    <dgm:cxn modelId="{BCCFEDAB-34F0-47F9-B443-E1EF9719B6E4}" srcId="{B4AB39DC-F7B5-4B76-9035-2230A5413148}" destId="{882D6540-8CF6-4F4A-AA17-3235AC2C4ECC}" srcOrd="0" destOrd="0" parTransId="{C2D26823-B295-4F2F-9C3E-532B2BA7A728}" sibTransId="{DE449CE8-DA48-4EFE-8749-82DE44893D15}"/>
    <dgm:cxn modelId="{4A7F6692-038F-490F-A48D-BD0F13930D98}" type="presOf" srcId="{882D6540-8CF6-4F4A-AA17-3235AC2C4ECC}" destId="{743200EC-67A3-4CCC-956A-C23C820917F9}" srcOrd="0" destOrd="0" presId="urn:microsoft.com/office/officeart/2005/8/layout/arrow2"/>
    <dgm:cxn modelId="{627B336A-27C5-468F-BE52-14E8764D936D}" srcId="{B4AB39DC-F7B5-4B76-9035-2230A5413148}" destId="{8C60A396-715A-4BAC-B6FA-B6B80DA28E24}" srcOrd="1" destOrd="0" parTransId="{DC13A57D-2B69-433E-AE03-B5E1F4D4C804}" sibTransId="{4A907C2D-66F5-4E85-A3BD-9D3821799BB5}"/>
    <dgm:cxn modelId="{EC58A809-AF24-453F-AC1E-F7F018E7EA63}" type="presOf" srcId="{8C60A396-715A-4BAC-B6FA-B6B80DA28E24}" destId="{6AF8D0A6-19CA-40BD-9A67-AC9F1599991B}" srcOrd="0" destOrd="0" presId="urn:microsoft.com/office/officeart/2005/8/layout/arrow2"/>
    <dgm:cxn modelId="{9E7FF1EC-9D47-4F8B-A786-3BC28C291DCE}" type="presOf" srcId="{B4AB39DC-F7B5-4B76-9035-2230A5413148}" destId="{3D0727B3-1011-4B09-9A25-61C47CE00E36}" srcOrd="0" destOrd="0" presId="urn:microsoft.com/office/officeart/2005/8/layout/arrow2"/>
    <dgm:cxn modelId="{99F94672-D38B-45FA-8CAF-3C7614D951C2}" type="presParOf" srcId="{3D0727B3-1011-4B09-9A25-61C47CE00E36}" destId="{424478B6-DA28-4D9F-B461-3848D291D2A3}" srcOrd="0" destOrd="0" presId="urn:microsoft.com/office/officeart/2005/8/layout/arrow2"/>
    <dgm:cxn modelId="{8094AEC5-48B3-4A71-B91A-628A24DD5D69}" type="presParOf" srcId="{3D0727B3-1011-4B09-9A25-61C47CE00E36}" destId="{F3D45BB2-180A-4230-B700-F415C088021E}" srcOrd="1" destOrd="0" presId="urn:microsoft.com/office/officeart/2005/8/layout/arrow2"/>
    <dgm:cxn modelId="{E971CEBA-E8C1-4F5F-BEE1-FB5932A4DA10}" type="presParOf" srcId="{F3D45BB2-180A-4230-B700-F415C088021E}" destId="{9D8E7315-A97E-4495-B58F-D2BD9C51336F}" srcOrd="0" destOrd="0" presId="urn:microsoft.com/office/officeart/2005/8/layout/arrow2"/>
    <dgm:cxn modelId="{71B50544-4B10-4CCF-A67F-EFD16B3457BD}" type="presParOf" srcId="{F3D45BB2-180A-4230-B700-F415C088021E}" destId="{743200EC-67A3-4CCC-956A-C23C820917F9}" srcOrd="1" destOrd="0" presId="urn:microsoft.com/office/officeart/2005/8/layout/arrow2"/>
    <dgm:cxn modelId="{5604FC5A-A968-4242-9815-81AAD91269F2}" type="presParOf" srcId="{F3D45BB2-180A-4230-B700-F415C088021E}" destId="{5F7EF699-EBAC-4FD7-8703-3005DB76E3FC}" srcOrd="2" destOrd="0" presId="urn:microsoft.com/office/officeart/2005/8/layout/arrow2"/>
    <dgm:cxn modelId="{7AF5051F-266A-45D0-9B56-128DCC76259F}" type="presParOf" srcId="{F3D45BB2-180A-4230-B700-F415C088021E}" destId="{6AF8D0A6-19CA-40BD-9A67-AC9F1599991B}" srcOrd="3" destOrd="0" presId="urn:microsoft.com/office/officeart/2005/8/layout/arrow2"/>
    <dgm:cxn modelId="{A115E9A0-3344-41B1-B091-6884F64525DC}" type="presParOf" srcId="{F3D45BB2-180A-4230-B700-F415C088021E}" destId="{E7A49EB2-620A-4A4D-BA0F-C2400CD63614}" srcOrd="4" destOrd="0" presId="urn:microsoft.com/office/officeart/2005/8/layout/arrow2"/>
    <dgm:cxn modelId="{21369DAF-1FCB-45FE-978F-19CAC0BBEA62}" type="presParOf" srcId="{F3D45BB2-180A-4230-B700-F415C088021E}" destId="{A3E6F8CF-D60A-4582-849B-B68DFAFA4A65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B7AD4FF-962A-46A3-BC5A-46DF2252850F}" type="doc">
      <dgm:prSet loTypeId="urn:microsoft.com/office/officeart/2005/8/layout/vList6" loCatId="list" qsTypeId="urn:microsoft.com/office/officeart/2005/8/quickstyle/3d3" qsCatId="3D" csTypeId="urn:microsoft.com/office/officeart/2005/8/colors/accent3_5" csCatId="accent3" phldr="1"/>
      <dgm:spPr/>
      <dgm:t>
        <a:bodyPr/>
        <a:lstStyle/>
        <a:p>
          <a:endParaRPr lang="es-EC"/>
        </a:p>
      </dgm:t>
    </dgm:pt>
    <dgm:pt modelId="{58951EA7-7BCD-4AA4-A177-416BFE1F882B}">
      <dgm:prSet phldrT="[Texto]" custT="1"/>
      <dgm:spPr/>
      <dgm:t>
        <a:bodyPr/>
        <a:lstStyle/>
        <a:p>
          <a:r>
            <a:rPr lang="en-US" sz="1600" b="1" i="1" dirty="0" smtClean="0">
              <a:solidFill>
                <a:schemeClr val="tx1"/>
              </a:solidFill>
            </a:rPr>
            <a:t>Facilitación del transporte de aminoácidos a través de </a:t>
          </a:r>
          <a:r>
            <a:rPr lang="en-US" sz="1600" b="1" i="1" dirty="0" err="1" smtClean="0">
              <a:solidFill>
                <a:schemeClr val="tx1"/>
              </a:solidFill>
            </a:rPr>
            <a:t>las</a:t>
          </a:r>
          <a:r>
            <a:rPr lang="en-US" sz="1600" b="1" i="1" dirty="0" smtClean="0">
              <a:solidFill>
                <a:schemeClr val="tx1"/>
              </a:solidFill>
            </a:rPr>
            <a:t> </a:t>
          </a:r>
          <a:r>
            <a:rPr lang="en-US" sz="1600" b="1" i="1" dirty="0" err="1" smtClean="0">
              <a:solidFill>
                <a:schemeClr val="tx1"/>
              </a:solidFill>
            </a:rPr>
            <a:t>membranas</a:t>
          </a:r>
          <a:r>
            <a:rPr lang="en-US" sz="1600" b="1" i="1" dirty="0" smtClean="0">
              <a:solidFill>
                <a:schemeClr val="tx1"/>
              </a:solidFill>
            </a:rPr>
            <a:t> celulares </a:t>
          </a:r>
          <a:endParaRPr lang="es-EC" sz="1600" b="1" i="1" dirty="0">
            <a:solidFill>
              <a:schemeClr val="tx1"/>
            </a:solidFill>
          </a:endParaRPr>
        </a:p>
      </dgm:t>
    </dgm:pt>
    <dgm:pt modelId="{AF8258ED-6601-4989-985E-27714CECA63E}" type="parTrans" cxnId="{63245F8B-9FEA-407F-8E32-5AC76EF0574B}">
      <dgm:prSet/>
      <dgm:spPr/>
      <dgm:t>
        <a:bodyPr/>
        <a:lstStyle/>
        <a:p>
          <a:endParaRPr lang="es-EC" sz="1600"/>
        </a:p>
      </dgm:t>
    </dgm:pt>
    <dgm:pt modelId="{DF2DE91E-E21B-4D05-8D36-26C115D1D9B6}" type="sibTrans" cxnId="{63245F8B-9FEA-407F-8E32-5AC76EF0574B}">
      <dgm:prSet/>
      <dgm:spPr/>
      <dgm:t>
        <a:bodyPr/>
        <a:lstStyle/>
        <a:p>
          <a:endParaRPr lang="es-EC" sz="1600"/>
        </a:p>
      </dgm:t>
    </dgm:pt>
    <dgm:pt modelId="{569E1310-F28B-4E05-8CC3-8789734BB2A6}">
      <dgm:prSet phldrT="[Texto]" custT="1"/>
      <dgm:spPr/>
      <dgm:t>
        <a:bodyPr/>
        <a:lstStyle/>
        <a:p>
          <a:r>
            <a:rPr lang="en-US" sz="1600" dirty="0" smtClean="0"/>
            <a:t>Intensifica la síntesis de proteína y el crecimiento de una cantidad suficiente de energía, aminoácidos, vitaminas . A largo plazo</a:t>
          </a:r>
          <a:endParaRPr lang="es-EC" sz="1600" dirty="0"/>
        </a:p>
      </dgm:t>
    </dgm:pt>
    <dgm:pt modelId="{6021C301-8DF0-49FD-BADB-E25401C64383}" type="parTrans" cxnId="{4B4C2910-9D2A-44F8-B87F-98E712307310}">
      <dgm:prSet/>
      <dgm:spPr/>
      <dgm:t>
        <a:bodyPr/>
        <a:lstStyle/>
        <a:p>
          <a:endParaRPr lang="es-EC" sz="1600"/>
        </a:p>
      </dgm:t>
    </dgm:pt>
    <dgm:pt modelId="{B19F3E55-4C92-4C4D-9B34-2BD55F19E022}" type="sibTrans" cxnId="{4B4C2910-9D2A-44F8-B87F-98E712307310}">
      <dgm:prSet/>
      <dgm:spPr/>
      <dgm:t>
        <a:bodyPr/>
        <a:lstStyle/>
        <a:p>
          <a:endParaRPr lang="es-EC" sz="1600"/>
        </a:p>
      </dgm:t>
    </dgm:pt>
    <dgm:pt modelId="{A7A74E49-3B64-43F8-B5C9-B7420292F018}">
      <dgm:prSet phldrT="[Texto]" custT="1"/>
      <dgm:spPr/>
      <dgm:t>
        <a:bodyPr/>
        <a:lstStyle/>
        <a:p>
          <a:r>
            <a:rPr lang="en-US" sz="1600" b="1" i="1" dirty="0" smtClean="0">
              <a:solidFill>
                <a:schemeClr val="tx1"/>
              </a:solidFill>
            </a:rPr>
            <a:t>Descenso del catabolismo de las proteínas y los aminoácidos </a:t>
          </a:r>
          <a:endParaRPr lang="es-EC" sz="1600" b="1" i="1" dirty="0">
            <a:solidFill>
              <a:schemeClr val="tx1"/>
            </a:solidFill>
          </a:endParaRPr>
        </a:p>
      </dgm:t>
    </dgm:pt>
    <dgm:pt modelId="{866243A3-D7E7-47F2-B32B-4D5575E90E27}" type="parTrans" cxnId="{54490A69-5366-41AD-B4FE-9CD9C730F73E}">
      <dgm:prSet/>
      <dgm:spPr/>
      <dgm:t>
        <a:bodyPr/>
        <a:lstStyle/>
        <a:p>
          <a:endParaRPr lang="es-EC" sz="1600"/>
        </a:p>
      </dgm:t>
    </dgm:pt>
    <dgm:pt modelId="{4EDEFE65-BF6D-4A93-A452-D30E5021A788}" type="sibTrans" cxnId="{54490A69-5366-41AD-B4FE-9CD9C730F73E}">
      <dgm:prSet/>
      <dgm:spPr/>
      <dgm:t>
        <a:bodyPr/>
        <a:lstStyle/>
        <a:p>
          <a:endParaRPr lang="es-EC" sz="1600"/>
        </a:p>
      </dgm:t>
    </dgm:pt>
    <dgm:pt modelId="{4D2141A8-1B1F-41C5-923C-05EA2597F113}">
      <dgm:prSet phldrT="[Texto]" custT="1"/>
      <dgm:spPr/>
      <dgm:t>
        <a:bodyPr/>
        <a:lstStyle/>
        <a:p>
          <a:r>
            <a:rPr lang="en-US" sz="1600" dirty="0" smtClean="0"/>
            <a:t>Junto al incremento de la síntesis de proteínas, se produce una disminución de la degradación de </a:t>
          </a:r>
          <a:r>
            <a:rPr lang="en-US" sz="1600" dirty="0" err="1" smtClean="0"/>
            <a:t>proteínas</a:t>
          </a:r>
          <a:r>
            <a:rPr lang="en-US" sz="1600" dirty="0" smtClean="0"/>
            <a:t> … AL USAR GRASAS COMO ENERGÍA ES</a:t>
          </a:r>
          <a:r>
            <a:rPr lang="en-US" sz="1600" b="1" dirty="0" smtClean="0"/>
            <a:t> AHORRADOR DE PROTEÍNAS</a:t>
          </a:r>
          <a:endParaRPr lang="es-EC" sz="1600" b="1" dirty="0"/>
        </a:p>
      </dgm:t>
    </dgm:pt>
    <dgm:pt modelId="{F511B567-3390-4681-A44C-A24D607C3539}" type="parTrans" cxnId="{6786322D-91D0-4BC5-BF5E-FF19CF060C66}">
      <dgm:prSet/>
      <dgm:spPr/>
      <dgm:t>
        <a:bodyPr/>
        <a:lstStyle/>
        <a:p>
          <a:endParaRPr lang="es-EC" sz="1600"/>
        </a:p>
      </dgm:t>
    </dgm:pt>
    <dgm:pt modelId="{A59D4F71-83C3-4872-A50F-7AC335BE0884}" type="sibTrans" cxnId="{6786322D-91D0-4BC5-BF5E-FF19CF060C66}">
      <dgm:prSet/>
      <dgm:spPr/>
      <dgm:t>
        <a:bodyPr/>
        <a:lstStyle/>
        <a:p>
          <a:endParaRPr lang="es-EC" sz="1600"/>
        </a:p>
      </dgm:t>
    </dgm:pt>
    <dgm:pt modelId="{08DC1C72-CCEC-49C7-B37E-83E14694916D}">
      <dgm:prSet phldrT="[Texto]" custT="1"/>
      <dgm:spPr/>
      <dgm:t>
        <a:bodyPr/>
        <a:lstStyle/>
        <a:p>
          <a:r>
            <a:rPr lang="en-US" sz="1600" b="1" i="1" dirty="0" smtClean="0">
              <a:solidFill>
                <a:schemeClr val="tx1"/>
              </a:solidFill>
            </a:rPr>
            <a:t>Aumento de la transcripción nuclear del ADN para formar ARN</a:t>
          </a:r>
          <a:endParaRPr lang="es-EC" sz="1600" b="1" i="1" dirty="0">
            <a:solidFill>
              <a:schemeClr val="tx1"/>
            </a:solidFill>
          </a:endParaRPr>
        </a:p>
      </dgm:t>
    </dgm:pt>
    <dgm:pt modelId="{E5CB523A-E33E-4160-AF31-08B743046D04}" type="parTrans" cxnId="{8C33407C-0A51-4398-A45F-69CBD2A03440}">
      <dgm:prSet/>
      <dgm:spPr/>
      <dgm:t>
        <a:bodyPr/>
        <a:lstStyle/>
        <a:p>
          <a:endParaRPr lang="es-EC" sz="1600"/>
        </a:p>
      </dgm:t>
    </dgm:pt>
    <dgm:pt modelId="{4C70117E-3665-44EA-BEC3-8E94FCAEDED1}" type="sibTrans" cxnId="{8C33407C-0A51-4398-A45F-69CBD2A03440}">
      <dgm:prSet/>
      <dgm:spPr/>
      <dgm:t>
        <a:bodyPr/>
        <a:lstStyle/>
        <a:p>
          <a:endParaRPr lang="es-EC" sz="1600"/>
        </a:p>
      </dgm:t>
    </dgm:pt>
    <dgm:pt modelId="{1F50FB92-CBC8-4EE8-AF5B-9CEF50B53011}">
      <dgm:prSet phldrT="[Texto]" custT="1"/>
      <dgm:spPr/>
      <dgm:t>
        <a:bodyPr/>
        <a:lstStyle/>
        <a:p>
          <a:r>
            <a:rPr lang="en-US" sz="1600" b="1" i="1" dirty="0" smtClean="0">
              <a:solidFill>
                <a:schemeClr val="tx1"/>
              </a:solidFill>
            </a:rPr>
            <a:t>Aumento de la traducción de ARN para facilitar la síntesis proteica en los ribosomas</a:t>
          </a:r>
          <a:endParaRPr lang="es-EC" sz="1600" b="1" i="1" dirty="0">
            <a:solidFill>
              <a:schemeClr val="tx1"/>
            </a:solidFill>
          </a:endParaRPr>
        </a:p>
      </dgm:t>
    </dgm:pt>
    <dgm:pt modelId="{83BFCBC7-914B-44FE-B0F2-F247BE6F7AC4}" type="parTrans" cxnId="{4785B37F-E6C2-4C95-A897-36F1EFD64A10}">
      <dgm:prSet/>
      <dgm:spPr/>
      <dgm:t>
        <a:bodyPr/>
        <a:lstStyle/>
        <a:p>
          <a:endParaRPr lang="es-EC" sz="1600"/>
        </a:p>
      </dgm:t>
    </dgm:pt>
    <dgm:pt modelId="{B604F847-A50E-4B2D-9BD1-8AABBF9A82D6}" type="sibTrans" cxnId="{4785B37F-E6C2-4C95-A897-36F1EFD64A10}">
      <dgm:prSet/>
      <dgm:spPr/>
      <dgm:t>
        <a:bodyPr/>
        <a:lstStyle/>
        <a:p>
          <a:endParaRPr lang="es-EC" sz="1600"/>
        </a:p>
      </dgm:t>
    </dgm:pt>
    <dgm:pt modelId="{67470BA6-F199-4E63-8BE7-AE7754F32ECD}">
      <dgm:prSet custT="1"/>
      <dgm:spPr/>
      <dgm:t>
        <a:bodyPr/>
        <a:lstStyle/>
        <a:p>
          <a:r>
            <a:rPr lang="en-US" sz="1600" dirty="0" smtClean="0"/>
            <a:t>Intensifica el transporte de la mayoría de los aminoácidos, hacia el interior de la célula </a:t>
          </a:r>
          <a:endParaRPr lang="es-EC" sz="1600" dirty="0"/>
        </a:p>
      </dgm:t>
    </dgm:pt>
    <dgm:pt modelId="{B290A828-380D-4BEB-8BDA-E9A3591F1713}" type="parTrans" cxnId="{C3F3B08A-6CDB-4371-8A14-F461968BC807}">
      <dgm:prSet/>
      <dgm:spPr/>
      <dgm:t>
        <a:bodyPr/>
        <a:lstStyle/>
        <a:p>
          <a:endParaRPr lang="es-EC" sz="1600"/>
        </a:p>
      </dgm:t>
    </dgm:pt>
    <dgm:pt modelId="{B506E779-CB89-4705-B309-8B5C9D970580}" type="sibTrans" cxnId="{C3F3B08A-6CDB-4371-8A14-F461968BC807}">
      <dgm:prSet/>
      <dgm:spPr/>
      <dgm:t>
        <a:bodyPr/>
        <a:lstStyle/>
        <a:p>
          <a:endParaRPr lang="es-EC" sz="1600"/>
        </a:p>
      </dgm:t>
    </dgm:pt>
    <dgm:pt modelId="{C9450DE4-2448-44FC-9110-5A28060F0878}">
      <dgm:prSet custT="1"/>
      <dgm:spPr/>
      <dgm:t>
        <a:bodyPr/>
        <a:lstStyle/>
        <a:p>
          <a:r>
            <a:rPr lang="en-US" sz="1600" dirty="0" smtClean="0"/>
            <a:t>Incrementa la traducción del ARN, haciendo que los ribosomas sinteticen un mayor número de proteínas</a:t>
          </a:r>
          <a:endParaRPr lang="es-EC" sz="1600" dirty="0"/>
        </a:p>
      </dgm:t>
    </dgm:pt>
    <dgm:pt modelId="{47CE6855-101B-4CCA-8776-B6DE1D82BC9E}" type="parTrans" cxnId="{D153B036-D2D4-4D6D-B85E-410F85162F5C}">
      <dgm:prSet/>
      <dgm:spPr/>
      <dgm:t>
        <a:bodyPr/>
        <a:lstStyle/>
        <a:p>
          <a:endParaRPr lang="es-EC" sz="1600"/>
        </a:p>
      </dgm:t>
    </dgm:pt>
    <dgm:pt modelId="{03166DCB-F5C0-4EBD-BDC1-7DC9D4755B33}" type="sibTrans" cxnId="{D153B036-D2D4-4D6D-B85E-410F85162F5C}">
      <dgm:prSet/>
      <dgm:spPr/>
      <dgm:t>
        <a:bodyPr/>
        <a:lstStyle/>
        <a:p>
          <a:endParaRPr lang="es-EC" sz="1600"/>
        </a:p>
      </dgm:t>
    </dgm:pt>
    <dgm:pt modelId="{6548892E-F355-43E9-B805-1F2FD6C0E892}" type="pres">
      <dgm:prSet presAssocID="{0B7AD4FF-962A-46A3-BC5A-46DF2252850F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s-EC"/>
        </a:p>
      </dgm:t>
    </dgm:pt>
    <dgm:pt modelId="{C233A6E9-D641-4733-A048-C1D31EA1DE87}" type="pres">
      <dgm:prSet presAssocID="{58951EA7-7BCD-4AA4-A177-416BFE1F882B}" presName="linNode" presStyleCnt="0"/>
      <dgm:spPr/>
    </dgm:pt>
    <dgm:pt modelId="{0DD3102B-8F6A-4D93-8C93-F12078D6D670}" type="pres">
      <dgm:prSet presAssocID="{58951EA7-7BCD-4AA4-A177-416BFE1F882B}" presName="parent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95B5C4C2-E7D4-4303-9FE9-F276A4E4A527}" type="pres">
      <dgm:prSet presAssocID="{58951EA7-7BCD-4AA4-A177-416BFE1F882B}" presName="childShp" presStyleLbl="bgAccFollowNode1" presStyleIdx="0" presStyleCnt="4" custLinFactNeighborX="1695" custLinFactNeighborY="3362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289AEBF7-DCC0-452E-A341-21F84703C93C}" type="pres">
      <dgm:prSet presAssocID="{DF2DE91E-E21B-4D05-8D36-26C115D1D9B6}" presName="spacing" presStyleCnt="0"/>
      <dgm:spPr/>
    </dgm:pt>
    <dgm:pt modelId="{07DC320C-A46B-4460-8F09-7E3D534031B0}" type="pres">
      <dgm:prSet presAssocID="{1F50FB92-CBC8-4EE8-AF5B-9CEF50B53011}" presName="linNode" presStyleCnt="0"/>
      <dgm:spPr/>
    </dgm:pt>
    <dgm:pt modelId="{9F8B3254-15B7-4950-B4F0-E7F2570BB32A}" type="pres">
      <dgm:prSet presAssocID="{1F50FB92-CBC8-4EE8-AF5B-9CEF50B53011}" presName="parent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F7318835-6B66-446D-A363-ABE9E5BB0DD6}" type="pres">
      <dgm:prSet presAssocID="{1F50FB92-CBC8-4EE8-AF5B-9CEF50B53011}" presName="childShp" presStyleLbl="b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D3206E48-4679-44B8-A7E6-B0C4054C4DCF}" type="pres">
      <dgm:prSet presAssocID="{B604F847-A50E-4B2D-9BD1-8AABBF9A82D6}" presName="spacing" presStyleCnt="0"/>
      <dgm:spPr/>
    </dgm:pt>
    <dgm:pt modelId="{7062EFBC-19C9-4BA2-9C1D-41E2A5362151}" type="pres">
      <dgm:prSet presAssocID="{08DC1C72-CCEC-49C7-B37E-83E14694916D}" presName="linNode" presStyleCnt="0"/>
      <dgm:spPr/>
    </dgm:pt>
    <dgm:pt modelId="{6919A987-6D58-4CF4-9E6D-8E23D34CC907}" type="pres">
      <dgm:prSet presAssocID="{08DC1C72-CCEC-49C7-B37E-83E14694916D}" presName="parent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3DE5FB8F-2F9C-4129-BF3C-8C2C94F359A5}" type="pres">
      <dgm:prSet presAssocID="{08DC1C72-CCEC-49C7-B37E-83E14694916D}" presName="childShp" presStyleLbl="b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D7DC02D1-433D-499F-9F5A-0698BB11365E}" type="pres">
      <dgm:prSet presAssocID="{4C70117E-3665-44EA-BEC3-8E94FCAEDED1}" presName="spacing" presStyleCnt="0"/>
      <dgm:spPr/>
    </dgm:pt>
    <dgm:pt modelId="{F0A973BA-96A6-418E-BAF8-00CF41C05021}" type="pres">
      <dgm:prSet presAssocID="{A7A74E49-3B64-43F8-B5C9-B7420292F018}" presName="linNode" presStyleCnt="0"/>
      <dgm:spPr/>
    </dgm:pt>
    <dgm:pt modelId="{74FFB07D-9AB7-4FAF-B756-EA927194FEA3}" type="pres">
      <dgm:prSet presAssocID="{A7A74E49-3B64-43F8-B5C9-B7420292F018}" presName="parentShp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39305B41-464B-4056-8B76-C27AF0D17FE3}" type="pres">
      <dgm:prSet presAssocID="{A7A74E49-3B64-43F8-B5C9-B7420292F018}" presName="childShp" presStyleLbl="b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</dgm:ptLst>
  <dgm:cxnLst>
    <dgm:cxn modelId="{63245F8B-9FEA-407F-8E32-5AC76EF0574B}" srcId="{0B7AD4FF-962A-46A3-BC5A-46DF2252850F}" destId="{58951EA7-7BCD-4AA4-A177-416BFE1F882B}" srcOrd="0" destOrd="0" parTransId="{AF8258ED-6601-4989-985E-27714CECA63E}" sibTransId="{DF2DE91E-E21B-4D05-8D36-26C115D1D9B6}"/>
    <dgm:cxn modelId="{4B4C2910-9D2A-44F8-B87F-98E712307310}" srcId="{08DC1C72-CCEC-49C7-B37E-83E14694916D}" destId="{569E1310-F28B-4E05-8CC3-8789734BB2A6}" srcOrd="0" destOrd="0" parTransId="{6021C301-8DF0-49FD-BADB-E25401C64383}" sibTransId="{B19F3E55-4C92-4C4D-9B34-2BD55F19E022}"/>
    <dgm:cxn modelId="{C3F3B08A-6CDB-4371-8A14-F461968BC807}" srcId="{58951EA7-7BCD-4AA4-A177-416BFE1F882B}" destId="{67470BA6-F199-4E63-8BE7-AE7754F32ECD}" srcOrd="0" destOrd="0" parTransId="{B290A828-380D-4BEB-8BDA-E9A3591F1713}" sibTransId="{B506E779-CB89-4705-B309-8B5C9D970580}"/>
    <dgm:cxn modelId="{DDF2A81D-77FE-444B-B6CE-E0D218D29CD6}" type="presOf" srcId="{4D2141A8-1B1F-41C5-923C-05EA2597F113}" destId="{39305B41-464B-4056-8B76-C27AF0D17FE3}" srcOrd="0" destOrd="0" presId="urn:microsoft.com/office/officeart/2005/8/layout/vList6"/>
    <dgm:cxn modelId="{D153B036-D2D4-4D6D-B85E-410F85162F5C}" srcId="{1F50FB92-CBC8-4EE8-AF5B-9CEF50B53011}" destId="{C9450DE4-2448-44FC-9110-5A28060F0878}" srcOrd="0" destOrd="0" parTransId="{47CE6855-101B-4CCA-8776-B6DE1D82BC9E}" sibTransId="{03166DCB-F5C0-4EBD-BDC1-7DC9D4755B33}"/>
    <dgm:cxn modelId="{9D07175F-452A-4A5B-8598-66770174DF9B}" type="presOf" srcId="{0B7AD4FF-962A-46A3-BC5A-46DF2252850F}" destId="{6548892E-F355-43E9-B805-1F2FD6C0E892}" srcOrd="0" destOrd="0" presId="urn:microsoft.com/office/officeart/2005/8/layout/vList6"/>
    <dgm:cxn modelId="{7A7D3F8C-133F-425C-8122-25BB59CA6DF0}" type="presOf" srcId="{08DC1C72-CCEC-49C7-B37E-83E14694916D}" destId="{6919A987-6D58-4CF4-9E6D-8E23D34CC907}" srcOrd="0" destOrd="0" presId="urn:microsoft.com/office/officeart/2005/8/layout/vList6"/>
    <dgm:cxn modelId="{6786322D-91D0-4BC5-BF5E-FF19CF060C66}" srcId="{A7A74E49-3B64-43F8-B5C9-B7420292F018}" destId="{4D2141A8-1B1F-41C5-923C-05EA2597F113}" srcOrd="0" destOrd="0" parTransId="{F511B567-3390-4681-A44C-A24D607C3539}" sibTransId="{A59D4F71-83C3-4872-A50F-7AC335BE0884}"/>
    <dgm:cxn modelId="{8D96A6CC-34B2-4817-A787-457036EEF2E1}" type="presOf" srcId="{1F50FB92-CBC8-4EE8-AF5B-9CEF50B53011}" destId="{9F8B3254-15B7-4950-B4F0-E7F2570BB32A}" srcOrd="0" destOrd="0" presId="urn:microsoft.com/office/officeart/2005/8/layout/vList6"/>
    <dgm:cxn modelId="{EA396BF3-2CC1-4751-9EA5-4E2C5505C89B}" type="presOf" srcId="{C9450DE4-2448-44FC-9110-5A28060F0878}" destId="{F7318835-6B66-446D-A363-ABE9E5BB0DD6}" srcOrd="0" destOrd="0" presId="urn:microsoft.com/office/officeart/2005/8/layout/vList6"/>
    <dgm:cxn modelId="{618803AC-FF2F-47F9-B039-DFCE730EB4C7}" type="presOf" srcId="{A7A74E49-3B64-43F8-B5C9-B7420292F018}" destId="{74FFB07D-9AB7-4FAF-B756-EA927194FEA3}" srcOrd="0" destOrd="0" presId="urn:microsoft.com/office/officeart/2005/8/layout/vList6"/>
    <dgm:cxn modelId="{65BF83DE-8B13-4CE1-AA79-ACEF543CF8D8}" type="presOf" srcId="{67470BA6-F199-4E63-8BE7-AE7754F32ECD}" destId="{95B5C4C2-E7D4-4303-9FE9-F276A4E4A527}" srcOrd="0" destOrd="0" presId="urn:microsoft.com/office/officeart/2005/8/layout/vList6"/>
    <dgm:cxn modelId="{8C33407C-0A51-4398-A45F-69CBD2A03440}" srcId="{0B7AD4FF-962A-46A3-BC5A-46DF2252850F}" destId="{08DC1C72-CCEC-49C7-B37E-83E14694916D}" srcOrd="2" destOrd="0" parTransId="{E5CB523A-E33E-4160-AF31-08B743046D04}" sibTransId="{4C70117E-3665-44EA-BEC3-8E94FCAEDED1}"/>
    <dgm:cxn modelId="{8D5A53F3-AA83-4384-9AD5-01591AAB69DC}" type="presOf" srcId="{569E1310-F28B-4E05-8CC3-8789734BB2A6}" destId="{3DE5FB8F-2F9C-4129-BF3C-8C2C94F359A5}" srcOrd="0" destOrd="0" presId="urn:microsoft.com/office/officeart/2005/8/layout/vList6"/>
    <dgm:cxn modelId="{6E60E881-1423-4A71-9B03-91DB432AAB95}" type="presOf" srcId="{58951EA7-7BCD-4AA4-A177-416BFE1F882B}" destId="{0DD3102B-8F6A-4D93-8C93-F12078D6D670}" srcOrd="0" destOrd="0" presId="urn:microsoft.com/office/officeart/2005/8/layout/vList6"/>
    <dgm:cxn modelId="{54490A69-5366-41AD-B4FE-9CD9C730F73E}" srcId="{0B7AD4FF-962A-46A3-BC5A-46DF2252850F}" destId="{A7A74E49-3B64-43F8-B5C9-B7420292F018}" srcOrd="3" destOrd="0" parTransId="{866243A3-D7E7-47F2-B32B-4D5575E90E27}" sibTransId="{4EDEFE65-BF6D-4A93-A452-D30E5021A788}"/>
    <dgm:cxn modelId="{4785B37F-E6C2-4C95-A897-36F1EFD64A10}" srcId="{0B7AD4FF-962A-46A3-BC5A-46DF2252850F}" destId="{1F50FB92-CBC8-4EE8-AF5B-9CEF50B53011}" srcOrd="1" destOrd="0" parTransId="{83BFCBC7-914B-44FE-B0F2-F247BE6F7AC4}" sibTransId="{B604F847-A50E-4B2D-9BD1-8AABBF9A82D6}"/>
    <dgm:cxn modelId="{9B32EFAB-4C60-4F79-B0A6-113EFEF359A0}" type="presParOf" srcId="{6548892E-F355-43E9-B805-1F2FD6C0E892}" destId="{C233A6E9-D641-4733-A048-C1D31EA1DE87}" srcOrd="0" destOrd="0" presId="urn:microsoft.com/office/officeart/2005/8/layout/vList6"/>
    <dgm:cxn modelId="{D33DED14-2845-494E-9D4E-44DF97FA4DA1}" type="presParOf" srcId="{C233A6E9-D641-4733-A048-C1D31EA1DE87}" destId="{0DD3102B-8F6A-4D93-8C93-F12078D6D670}" srcOrd="0" destOrd="0" presId="urn:microsoft.com/office/officeart/2005/8/layout/vList6"/>
    <dgm:cxn modelId="{84AC987F-B75C-494C-A692-1F8A354887C3}" type="presParOf" srcId="{C233A6E9-D641-4733-A048-C1D31EA1DE87}" destId="{95B5C4C2-E7D4-4303-9FE9-F276A4E4A527}" srcOrd="1" destOrd="0" presId="urn:microsoft.com/office/officeart/2005/8/layout/vList6"/>
    <dgm:cxn modelId="{A77D35EA-048A-4357-8BD2-A3E5C5B4FC62}" type="presParOf" srcId="{6548892E-F355-43E9-B805-1F2FD6C0E892}" destId="{289AEBF7-DCC0-452E-A341-21F84703C93C}" srcOrd="1" destOrd="0" presId="urn:microsoft.com/office/officeart/2005/8/layout/vList6"/>
    <dgm:cxn modelId="{B0F62D03-6FBD-4BB0-A80C-83C8A2CE9709}" type="presParOf" srcId="{6548892E-F355-43E9-B805-1F2FD6C0E892}" destId="{07DC320C-A46B-4460-8F09-7E3D534031B0}" srcOrd="2" destOrd="0" presId="urn:microsoft.com/office/officeart/2005/8/layout/vList6"/>
    <dgm:cxn modelId="{758F2CA1-E92C-431D-A9B7-0FB706152C48}" type="presParOf" srcId="{07DC320C-A46B-4460-8F09-7E3D534031B0}" destId="{9F8B3254-15B7-4950-B4F0-E7F2570BB32A}" srcOrd="0" destOrd="0" presId="urn:microsoft.com/office/officeart/2005/8/layout/vList6"/>
    <dgm:cxn modelId="{F2F5681D-EE73-4BF6-9B09-5808BD79705F}" type="presParOf" srcId="{07DC320C-A46B-4460-8F09-7E3D534031B0}" destId="{F7318835-6B66-446D-A363-ABE9E5BB0DD6}" srcOrd="1" destOrd="0" presId="urn:microsoft.com/office/officeart/2005/8/layout/vList6"/>
    <dgm:cxn modelId="{6306FD35-1070-4A73-BCFC-0B7FA53135A8}" type="presParOf" srcId="{6548892E-F355-43E9-B805-1F2FD6C0E892}" destId="{D3206E48-4679-44B8-A7E6-B0C4054C4DCF}" srcOrd="3" destOrd="0" presId="urn:microsoft.com/office/officeart/2005/8/layout/vList6"/>
    <dgm:cxn modelId="{550C5C65-4645-4E50-BB37-FDDEBC813342}" type="presParOf" srcId="{6548892E-F355-43E9-B805-1F2FD6C0E892}" destId="{7062EFBC-19C9-4BA2-9C1D-41E2A5362151}" srcOrd="4" destOrd="0" presId="urn:microsoft.com/office/officeart/2005/8/layout/vList6"/>
    <dgm:cxn modelId="{355468FE-01FC-4A9F-8A96-8B34896B3A24}" type="presParOf" srcId="{7062EFBC-19C9-4BA2-9C1D-41E2A5362151}" destId="{6919A987-6D58-4CF4-9E6D-8E23D34CC907}" srcOrd="0" destOrd="0" presId="urn:microsoft.com/office/officeart/2005/8/layout/vList6"/>
    <dgm:cxn modelId="{A4FF26A4-CB58-4F66-AA35-3B7931A0F3B0}" type="presParOf" srcId="{7062EFBC-19C9-4BA2-9C1D-41E2A5362151}" destId="{3DE5FB8F-2F9C-4129-BF3C-8C2C94F359A5}" srcOrd="1" destOrd="0" presId="urn:microsoft.com/office/officeart/2005/8/layout/vList6"/>
    <dgm:cxn modelId="{91995538-65A3-40E0-AE93-A2581163136B}" type="presParOf" srcId="{6548892E-F355-43E9-B805-1F2FD6C0E892}" destId="{D7DC02D1-433D-499F-9F5A-0698BB11365E}" srcOrd="5" destOrd="0" presId="urn:microsoft.com/office/officeart/2005/8/layout/vList6"/>
    <dgm:cxn modelId="{0958230B-E0FE-47D9-8F87-690B467DD6E2}" type="presParOf" srcId="{6548892E-F355-43E9-B805-1F2FD6C0E892}" destId="{F0A973BA-96A6-418E-BAF8-00CF41C05021}" srcOrd="6" destOrd="0" presId="urn:microsoft.com/office/officeart/2005/8/layout/vList6"/>
    <dgm:cxn modelId="{D05A26A3-D246-4CA5-BEFD-522B98D6CA11}" type="presParOf" srcId="{F0A973BA-96A6-418E-BAF8-00CF41C05021}" destId="{74FFB07D-9AB7-4FAF-B756-EA927194FEA3}" srcOrd="0" destOrd="0" presId="urn:microsoft.com/office/officeart/2005/8/layout/vList6"/>
    <dgm:cxn modelId="{46A66A71-B7C5-4756-9F58-7C00F987081B}" type="presParOf" srcId="{F0A973BA-96A6-418E-BAF8-00CF41C05021}" destId="{39305B41-464B-4056-8B76-C27AF0D17FE3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821CCEA-382C-4027-9AF1-497F67D99B74}" type="doc">
      <dgm:prSet loTypeId="urn:microsoft.com/office/officeart/2005/8/layout/matrix1" loCatId="matrix" qsTypeId="urn:microsoft.com/office/officeart/2005/8/quickstyle/simple5" qsCatId="simple" csTypeId="urn:microsoft.com/office/officeart/2005/8/colors/accent4_3" csCatId="accent4" phldr="1"/>
      <dgm:spPr/>
      <dgm:t>
        <a:bodyPr/>
        <a:lstStyle/>
        <a:p>
          <a:endParaRPr lang="es-EC"/>
        </a:p>
      </dgm:t>
    </dgm:pt>
    <dgm:pt modelId="{E2494353-424A-4431-A50E-69883A54EFEF}">
      <dgm:prSet phldrT="[Texto]" custT="1"/>
      <dgm:spPr/>
      <dgm:t>
        <a:bodyPr/>
        <a:lstStyle/>
        <a:p>
          <a:r>
            <a:rPr lang="en-US" sz="2000" dirty="0" smtClean="0">
              <a:latin typeface="Algerian" pitchFamily="82" charset="0"/>
            </a:rPr>
            <a:t>HORMONA DEL CRECIMIENTO FAVORECE LA UTILIZACIÓN DE LA GRASA COMO FUENTE DE ENERGÍA</a:t>
          </a:r>
          <a:endParaRPr lang="es-EC" sz="2000" dirty="0">
            <a:latin typeface="Algerian" pitchFamily="82" charset="0"/>
          </a:endParaRPr>
        </a:p>
      </dgm:t>
    </dgm:pt>
    <dgm:pt modelId="{6D7812E0-CCDE-4BD0-8FCC-D7E683C6CF44}" type="parTrans" cxnId="{D8428609-D180-483C-AD4A-FD0FE272F3B5}">
      <dgm:prSet/>
      <dgm:spPr/>
      <dgm:t>
        <a:bodyPr/>
        <a:lstStyle/>
        <a:p>
          <a:endParaRPr lang="es-EC"/>
        </a:p>
      </dgm:t>
    </dgm:pt>
    <dgm:pt modelId="{40628461-3C41-4902-A28D-9DA3F4C40F30}" type="sibTrans" cxnId="{D8428609-D180-483C-AD4A-FD0FE272F3B5}">
      <dgm:prSet/>
      <dgm:spPr/>
      <dgm:t>
        <a:bodyPr/>
        <a:lstStyle/>
        <a:p>
          <a:endParaRPr lang="es-EC"/>
        </a:p>
      </dgm:t>
    </dgm:pt>
    <dgm:pt modelId="{BA4A2458-20CB-4806-B37F-391F86D1D5F1}">
      <dgm:prSet phldrT="[Texto]" custT="1"/>
      <dgm:spPr/>
      <dgm:t>
        <a:bodyPr/>
        <a:lstStyle/>
        <a:p>
          <a:pPr algn="l"/>
          <a:r>
            <a:rPr lang="en-US" sz="1800" smtClean="0"/>
            <a:t>Induce la liberación de los ácidos grasos del tejido adiposo y aumenta su concentración en los líquidos corporales  </a:t>
          </a:r>
          <a:endParaRPr lang="es-EC" sz="1800" dirty="0"/>
        </a:p>
      </dgm:t>
    </dgm:pt>
    <dgm:pt modelId="{C7C61EBF-AB4C-4FF4-AD05-302F8FC76B59}" type="parTrans" cxnId="{69614E81-85B6-48FC-9361-52960344F6E2}">
      <dgm:prSet/>
      <dgm:spPr/>
      <dgm:t>
        <a:bodyPr/>
        <a:lstStyle/>
        <a:p>
          <a:endParaRPr lang="es-EC"/>
        </a:p>
      </dgm:t>
    </dgm:pt>
    <dgm:pt modelId="{5622E636-C76C-49D2-8DC1-E3BBE6C820C8}" type="sibTrans" cxnId="{69614E81-85B6-48FC-9361-52960344F6E2}">
      <dgm:prSet/>
      <dgm:spPr/>
      <dgm:t>
        <a:bodyPr/>
        <a:lstStyle/>
        <a:p>
          <a:endParaRPr lang="es-EC"/>
        </a:p>
      </dgm:t>
    </dgm:pt>
    <dgm:pt modelId="{0E48D404-9D60-460A-9856-FBC609A1D553}">
      <dgm:prSet phldrT="[Texto]" custT="1"/>
      <dgm:spPr/>
      <dgm:t>
        <a:bodyPr/>
        <a:lstStyle/>
        <a:p>
          <a:r>
            <a:rPr lang="en-US" sz="1800" dirty="0" err="1" smtClean="0"/>
            <a:t>Intensifica</a:t>
          </a:r>
          <a:r>
            <a:rPr lang="en-US" sz="1800" dirty="0" smtClean="0"/>
            <a:t> la </a:t>
          </a:r>
          <a:r>
            <a:rPr lang="en-US" sz="1800" dirty="0" err="1" smtClean="0"/>
            <a:t>conversión</a:t>
          </a:r>
          <a:r>
            <a:rPr lang="en-US" sz="1800" dirty="0" smtClean="0"/>
            <a:t> de </a:t>
          </a:r>
          <a:r>
            <a:rPr lang="en-US" sz="1800" dirty="0" err="1" smtClean="0"/>
            <a:t>ácidos</a:t>
          </a:r>
          <a:r>
            <a:rPr lang="en-US" sz="1800" dirty="0" smtClean="0"/>
            <a:t> </a:t>
          </a:r>
          <a:r>
            <a:rPr lang="en-US" sz="1800" dirty="0" err="1" smtClean="0"/>
            <a:t>grasos</a:t>
          </a:r>
          <a:r>
            <a:rPr lang="en-US" sz="1800" dirty="0" smtClean="0"/>
            <a:t> en </a:t>
          </a:r>
          <a:r>
            <a:rPr lang="en-US" sz="1800" b="1" dirty="0" err="1" smtClean="0"/>
            <a:t>Acetil</a:t>
          </a:r>
          <a:r>
            <a:rPr lang="en-US" sz="1800" b="1" dirty="0" smtClean="0"/>
            <a:t> co A</a:t>
          </a:r>
          <a:r>
            <a:rPr lang="en-US" sz="1800" dirty="0" smtClean="0"/>
            <a:t> y </a:t>
          </a:r>
          <a:r>
            <a:rPr lang="en-US" sz="1800" dirty="0" err="1" smtClean="0"/>
            <a:t>su</a:t>
          </a:r>
          <a:r>
            <a:rPr lang="en-US" sz="1800" dirty="0" smtClean="0"/>
            <a:t> </a:t>
          </a:r>
          <a:r>
            <a:rPr lang="en-US" sz="1800" dirty="0" err="1" smtClean="0"/>
            <a:t>utilización</a:t>
          </a:r>
          <a:r>
            <a:rPr lang="en-US" sz="1800" dirty="0" smtClean="0"/>
            <a:t> </a:t>
          </a:r>
          <a:r>
            <a:rPr lang="en-US" sz="1800" dirty="0" err="1" smtClean="0"/>
            <a:t>como</a:t>
          </a:r>
          <a:r>
            <a:rPr lang="en-US" sz="1800" dirty="0" smtClean="0"/>
            <a:t> </a:t>
          </a:r>
          <a:r>
            <a:rPr lang="en-US" sz="1800" dirty="0" err="1" smtClean="0"/>
            <a:t>fuente</a:t>
          </a:r>
          <a:r>
            <a:rPr lang="en-US" sz="1800" dirty="0" smtClean="0"/>
            <a:t> de </a:t>
          </a:r>
          <a:r>
            <a:rPr lang="en-US" sz="1800" dirty="0" err="1" smtClean="0"/>
            <a:t>energía</a:t>
          </a:r>
          <a:r>
            <a:rPr lang="en-US" sz="1800" dirty="0" smtClean="0"/>
            <a:t>  </a:t>
          </a:r>
          <a:endParaRPr lang="es-EC" sz="1800" dirty="0"/>
        </a:p>
      </dgm:t>
    </dgm:pt>
    <dgm:pt modelId="{ACBE7C0C-F36D-4192-AB0B-81698FA3E06D}" type="parTrans" cxnId="{0AB77302-927C-4249-80D2-FD5714C0E524}">
      <dgm:prSet/>
      <dgm:spPr/>
      <dgm:t>
        <a:bodyPr/>
        <a:lstStyle/>
        <a:p>
          <a:endParaRPr lang="es-EC"/>
        </a:p>
      </dgm:t>
    </dgm:pt>
    <dgm:pt modelId="{6CB7499B-979C-45BE-A32B-D8260CE26CB6}" type="sibTrans" cxnId="{0AB77302-927C-4249-80D2-FD5714C0E524}">
      <dgm:prSet/>
      <dgm:spPr/>
      <dgm:t>
        <a:bodyPr/>
        <a:lstStyle/>
        <a:p>
          <a:endParaRPr lang="es-EC"/>
        </a:p>
      </dgm:t>
    </dgm:pt>
    <dgm:pt modelId="{D86A3EEE-9BAF-4203-B141-1EFFA9A71F2F}">
      <dgm:prSet phldrT="[Texto]" custT="1"/>
      <dgm:spPr/>
      <dgm:t>
        <a:bodyPr/>
        <a:lstStyle/>
        <a:p>
          <a:r>
            <a:rPr lang="en-US" sz="1800" dirty="0" smtClean="0"/>
            <a:t>Los </a:t>
          </a:r>
          <a:r>
            <a:rPr lang="en-US" sz="1800" dirty="0" err="1" smtClean="0"/>
            <a:t>lípidos</a:t>
          </a:r>
          <a:r>
            <a:rPr lang="en-US" sz="1800" dirty="0" smtClean="0"/>
            <a:t> se </a:t>
          </a:r>
          <a:r>
            <a:rPr lang="en-US" sz="1800" dirty="0" err="1" smtClean="0"/>
            <a:t>usan</a:t>
          </a:r>
          <a:r>
            <a:rPr lang="en-US" sz="1800" dirty="0" smtClean="0"/>
            <a:t> </a:t>
          </a:r>
          <a:r>
            <a:rPr lang="en-US" sz="1800" dirty="0" err="1" smtClean="0"/>
            <a:t>como</a:t>
          </a:r>
          <a:r>
            <a:rPr lang="en-US" sz="1800" dirty="0" smtClean="0"/>
            <a:t> </a:t>
          </a:r>
          <a:r>
            <a:rPr lang="en-US" sz="1800" dirty="0" err="1" smtClean="0"/>
            <a:t>fuente</a:t>
          </a:r>
          <a:r>
            <a:rPr lang="en-US" sz="1800" dirty="0" smtClean="0"/>
            <a:t> de </a:t>
          </a:r>
          <a:r>
            <a:rPr lang="en-US" sz="1800" dirty="0" err="1" smtClean="0"/>
            <a:t>energía</a:t>
          </a:r>
          <a:r>
            <a:rPr lang="en-US" sz="1800" dirty="0" smtClean="0"/>
            <a:t>, en </a:t>
          </a:r>
          <a:r>
            <a:rPr lang="en-US" sz="1800" dirty="0" err="1" smtClean="0"/>
            <a:t>detrimento</a:t>
          </a:r>
          <a:r>
            <a:rPr lang="en-US" sz="1800" dirty="0" smtClean="0"/>
            <a:t> de </a:t>
          </a:r>
          <a:r>
            <a:rPr lang="en-US" sz="1800" dirty="0" err="1" smtClean="0"/>
            <a:t>hidratos</a:t>
          </a:r>
          <a:r>
            <a:rPr lang="en-US" sz="1800" dirty="0" smtClean="0"/>
            <a:t> de </a:t>
          </a:r>
          <a:r>
            <a:rPr lang="en-US" sz="1800" dirty="0" err="1" smtClean="0"/>
            <a:t>carbono</a:t>
          </a:r>
          <a:r>
            <a:rPr lang="en-US" sz="1800" dirty="0" smtClean="0"/>
            <a:t> y </a:t>
          </a:r>
          <a:r>
            <a:rPr lang="en-US" sz="1800" dirty="0" err="1" smtClean="0"/>
            <a:t>proteínas</a:t>
          </a:r>
          <a:endParaRPr lang="es-EC" sz="1800" dirty="0"/>
        </a:p>
      </dgm:t>
    </dgm:pt>
    <dgm:pt modelId="{49B3F56A-E7D2-46A0-ABFF-F188312B2507}" type="parTrans" cxnId="{4F3E2CB0-A7E1-40D1-88D1-455732547274}">
      <dgm:prSet/>
      <dgm:spPr/>
      <dgm:t>
        <a:bodyPr/>
        <a:lstStyle/>
        <a:p>
          <a:endParaRPr lang="es-EC"/>
        </a:p>
      </dgm:t>
    </dgm:pt>
    <dgm:pt modelId="{D14FA8F7-EE85-4FA8-9BB1-4EC03C581A9A}" type="sibTrans" cxnId="{4F3E2CB0-A7E1-40D1-88D1-455732547274}">
      <dgm:prSet/>
      <dgm:spPr/>
      <dgm:t>
        <a:bodyPr/>
        <a:lstStyle/>
        <a:p>
          <a:endParaRPr lang="es-EC"/>
        </a:p>
      </dgm:t>
    </dgm:pt>
    <dgm:pt modelId="{5ED801F0-125D-478B-B8B1-40BC03FB6812}">
      <dgm:prSet phldrT="[Texto]" custT="1"/>
      <dgm:spPr/>
      <dgm:t>
        <a:bodyPr/>
        <a:lstStyle/>
        <a:p>
          <a:r>
            <a:rPr lang="en-US" sz="1800" u="sng" dirty="0" err="1" smtClean="0"/>
            <a:t>Tarda</a:t>
          </a:r>
          <a:r>
            <a:rPr lang="en-US" sz="1800" u="sng" dirty="0" smtClean="0"/>
            <a:t> </a:t>
          </a:r>
          <a:r>
            <a:rPr lang="en-US" sz="1800" u="sng" dirty="0" err="1" smtClean="0"/>
            <a:t>varias</a:t>
          </a:r>
          <a:r>
            <a:rPr lang="en-US" sz="1800" u="sng" dirty="0" smtClean="0"/>
            <a:t> </a:t>
          </a:r>
          <a:r>
            <a:rPr lang="en-US" sz="1800" u="sng" dirty="0" err="1" smtClean="0"/>
            <a:t>horas</a:t>
          </a:r>
          <a:r>
            <a:rPr lang="en-US" sz="1800" u="sng" dirty="0" smtClean="0"/>
            <a:t> en </a:t>
          </a:r>
          <a:r>
            <a:rPr lang="en-US" sz="1800" u="sng" dirty="0" err="1" smtClean="0"/>
            <a:t>movilizar</a:t>
          </a:r>
          <a:r>
            <a:rPr lang="en-US" sz="1800" u="sng" dirty="0" smtClean="0"/>
            <a:t> </a:t>
          </a:r>
          <a:r>
            <a:rPr lang="en-US" sz="1800" u="sng" dirty="0" err="1" smtClean="0"/>
            <a:t>las</a:t>
          </a:r>
          <a:r>
            <a:rPr lang="en-US" sz="1800" u="sng" dirty="0" smtClean="0"/>
            <a:t> </a:t>
          </a:r>
          <a:r>
            <a:rPr lang="en-US" sz="1800" u="sng" dirty="0" err="1" smtClean="0"/>
            <a:t>grasas</a:t>
          </a:r>
          <a:r>
            <a:rPr lang="en-US" sz="1800" dirty="0" smtClean="0"/>
            <a:t>, </a:t>
          </a:r>
          <a:r>
            <a:rPr lang="en-US" sz="1800" dirty="0" err="1" smtClean="0"/>
            <a:t>mientras</a:t>
          </a:r>
          <a:r>
            <a:rPr lang="en-US" sz="1800" dirty="0" smtClean="0"/>
            <a:t> </a:t>
          </a:r>
          <a:r>
            <a:rPr lang="en-US" sz="1800" dirty="0" err="1" smtClean="0"/>
            <a:t>que</a:t>
          </a:r>
          <a:r>
            <a:rPr lang="en-US" sz="1800" dirty="0" smtClean="0"/>
            <a:t> la </a:t>
          </a:r>
          <a:r>
            <a:rPr lang="en-US" sz="1800" dirty="0" err="1" smtClean="0"/>
            <a:t>intensificación</a:t>
          </a:r>
          <a:r>
            <a:rPr lang="en-US" sz="1800" dirty="0" smtClean="0"/>
            <a:t> de la </a:t>
          </a:r>
          <a:r>
            <a:rPr lang="en-US" sz="1800" u="sng" dirty="0" err="1" smtClean="0"/>
            <a:t>síntesis</a:t>
          </a:r>
          <a:r>
            <a:rPr lang="en-US" sz="1800" u="sng" dirty="0" smtClean="0"/>
            <a:t> de </a:t>
          </a:r>
          <a:r>
            <a:rPr lang="en-US" sz="1800" u="sng" dirty="0" err="1" smtClean="0"/>
            <a:t>proteínas</a:t>
          </a:r>
          <a:r>
            <a:rPr lang="en-US" sz="1800" u="sng" dirty="0" smtClean="0"/>
            <a:t> require </a:t>
          </a:r>
          <a:r>
            <a:rPr lang="en-US" sz="1800" u="sng" dirty="0" err="1" smtClean="0"/>
            <a:t>unos</a:t>
          </a:r>
          <a:r>
            <a:rPr lang="en-US" sz="1800" u="sng" dirty="0" smtClean="0"/>
            <a:t> </a:t>
          </a:r>
          <a:r>
            <a:rPr lang="en-US" sz="1800" u="sng" dirty="0" err="1" smtClean="0"/>
            <a:t>minutos</a:t>
          </a:r>
          <a:r>
            <a:rPr lang="en-US" sz="1800" u="sng" dirty="0" smtClean="0"/>
            <a:t> </a:t>
          </a:r>
          <a:endParaRPr lang="es-EC" sz="1800" u="sng" dirty="0"/>
        </a:p>
      </dgm:t>
    </dgm:pt>
    <dgm:pt modelId="{FA4D4A54-D08E-4E07-975C-A955D58BAEC7}" type="parTrans" cxnId="{9FE56F02-5396-42E0-91F6-AC62737EFFB4}">
      <dgm:prSet/>
      <dgm:spPr/>
      <dgm:t>
        <a:bodyPr/>
        <a:lstStyle/>
        <a:p>
          <a:endParaRPr lang="es-EC"/>
        </a:p>
      </dgm:t>
    </dgm:pt>
    <dgm:pt modelId="{77AFDBE9-1437-463D-96EF-5709BD4376F5}" type="sibTrans" cxnId="{9FE56F02-5396-42E0-91F6-AC62737EFFB4}">
      <dgm:prSet/>
      <dgm:spPr/>
      <dgm:t>
        <a:bodyPr/>
        <a:lstStyle/>
        <a:p>
          <a:endParaRPr lang="es-EC"/>
        </a:p>
      </dgm:t>
    </dgm:pt>
    <dgm:pt modelId="{5B63AEBE-6469-431A-8599-A95BCF3F3FD2}" type="pres">
      <dgm:prSet presAssocID="{B821CCEA-382C-4027-9AF1-497F67D99B74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s-EC"/>
        </a:p>
      </dgm:t>
    </dgm:pt>
    <dgm:pt modelId="{84BB8F89-1215-4FC3-A081-5B0CA77BC1AA}" type="pres">
      <dgm:prSet presAssocID="{B821CCEA-382C-4027-9AF1-497F67D99B74}" presName="matrix" presStyleCnt="0"/>
      <dgm:spPr/>
      <dgm:t>
        <a:bodyPr/>
        <a:lstStyle/>
        <a:p>
          <a:endParaRPr lang="es-ES"/>
        </a:p>
      </dgm:t>
    </dgm:pt>
    <dgm:pt modelId="{18BF1ECE-D493-4AD7-A277-9E22175860A1}" type="pres">
      <dgm:prSet presAssocID="{B821CCEA-382C-4027-9AF1-497F67D99B74}" presName="tile1" presStyleLbl="node1" presStyleIdx="0" presStyleCnt="4" custLinFactNeighborX="0" custLinFactNeighborY="2273"/>
      <dgm:spPr/>
      <dgm:t>
        <a:bodyPr/>
        <a:lstStyle/>
        <a:p>
          <a:endParaRPr lang="es-EC"/>
        </a:p>
      </dgm:t>
    </dgm:pt>
    <dgm:pt modelId="{5ACC4AEF-CB91-48A9-8181-D8A295EBAECC}" type="pres">
      <dgm:prSet presAssocID="{B821CCEA-382C-4027-9AF1-497F67D99B74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59C1960B-8A15-496F-BB6A-8F3E9B8B25E5}" type="pres">
      <dgm:prSet presAssocID="{B821CCEA-382C-4027-9AF1-497F67D99B74}" presName="tile2" presStyleLbl="node1" presStyleIdx="1" presStyleCnt="4"/>
      <dgm:spPr/>
      <dgm:t>
        <a:bodyPr/>
        <a:lstStyle/>
        <a:p>
          <a:endParaRPr lang="es-EC"/>
        </a:p>
      </dgm:t>
    </dgm:pt>
    <dgm:pt modelId="{AD94A12C-7D5E-41A4-9F23-21D826F141B8}" type="pres">
      <dgm:prSet presAssocID="{B821CCEA-382C-4027-9AF1-497F67D99B74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B9171587-BE33-4901-962B-3715EFF7FC5C}" type="pres">
      <dgm:prSet presAssocID="{B821CCEA-382C-4027-9AF1-497F67D99B74}" presName="tile3" presStyleLbl="node1" presStyleIdx="2" presStyleCnt="4"/>
      <dgm:spPr/>
      <dgm:t>
        <a:bodyPr/>
        <a:lstStyle/>
        <a:p>
          <a:endParaRPr lang="es-EC"/>
        </a:p>
      </dgm:t>
    </dgm:pt>
    <dgm:pt modelId="{476B9D91-4D1E-4D81-B9C6-0C29F50984BE}" type="pres">
      <dgm:prSet presAssocID="{B821CCEA-382C-4027-9AF1-497F67D99B74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F10B07B8-86E4-4F04-BBD5-BAF7D56BBAC7}" type="pres">
      <dgm:prSet presAssocID="{B821CCEA-382C-4027-9AF1-497F67D99B74}" presName="tile4" presStyleLbl="node1" presStyleIdx="3" presStyleCnt="4" custLinFactNeighborX="4087"/>
      <dgm:spPr/>
      <dgm:t>
        <a:bodyPr/>
        <a:lstStyle/>
        <a:p>
          <a:endParaRPr lang="es-EC"/>
        </a:p>
      </dgm:t>
    </dgm:pt>
    <dgm:pt modelId="{3F9116C3-EF1B-4600-A89C-DFE72B5C0AF8}" type="pres">
      <dgm:prSet presAssocID="{B821CCEA-382C-4027-9AF1-497F67D99B74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E1A6FE9E-482A-4CAE-8D6A-C6D68A6ED8E2}" type="pres">
      <dgm:prSet presAssocID="{B821CCEA-382C-4027-9AF1-497F67D99B74}" presName="centerTile" presStyleLbl="fgShp" presStyleIdx="0" presStyleCnt="1" custScaleX="196721" custScaleY="154545">
        <dgm:presLayoutVars>
          <dgm:chMax val="0"/>
          <dgm:chPref val="0"/>
        </dgm:presLayoutVars>
      </dgm:prSet>
      <dgm:spPr/>
      <dgm:t>
        <a:bodyPr/>
        <a:lstStyle/>
        <a:p>
          <a:endParaRPr lang="es-EC"/>
        </a:p>
      </dgm:t>
    </dgm:pt>
  </dgm:ptLst>
  <dgm:cxnLst>
    <dgm:cxn modelId="{A2A88FD3-50BD-4738-9129-342753CEAA01}" type="presOf" srcId="{BA4A2458-20CB-4806-B37F-391F86D1D5F1}" destId="{5ACC4AEF-CB91-48A9-8181-D8A295EBAECC}" srcOrd="1" destOrd="0" presId="urn:microsoft.com/office/officeart/2005/8/layout/matrix1"/>
    <dgm:cxn modelId="{302F5C0A-3B13-4C93-B5BF-BC300CCF17FD}" type="presOf" srcId="{D86A3EEE-9BAF-4203-B141-1EFFA9A71F2F}" destId="{476B9D91-4D1E-4D81-B9C6-0C29F50984BE}" srcOrd="1" destOrd="0" presId="urn:microsoft.com/office/officeart/2005/8/layout/matrix1"/>
    <dgm:cxn modelId="{4F3E2CB0-A7E1-40D1-88D1-455732547274}" srcId="{E2494353-424A-4431-A50E-69883A54EFEF}" destId="{D86A3EEE-9BAF-4203-B141-1EFFA9A71F2F}" srcOrd="2" destOrd="0" parTransId="{49B3F56A-E7D2-46A0-ABFF-F188312B2507}" sibTransId="{D14FA8F7-EE85-4FA8-9BB1-4EC03C581A9A}"/>
    <dgm:cxn modelId="{57C47F30-0439-4FAC-8F55-A4907B818781}" type="presOf" srcId="{5ED801F0-125D-478B-B8B1-40BC03FB6812}" destId="{3F9116C3-EF1B-4600-A89C-DFE72B5C0AF8}" srcOrd="1" destOrd="0" presId="urn:microsoft.com/office/officeart/2005/8/layout/matrix1"/>
    <dgm:cxn modelId="{D8428609-D180-483C-AD4A-FD0FE272F3B5}" srcId="{B821CCEA-382C-4027-9AF1-497F67D99B74}" destId="{E2494353-424A-4431-A50E-69883A54EFEF}" srcOrd="0" destOrd="0" parTransId="{6D7812E0-CCDE-4BD0-8FCC-D7E683C6CF44}" sibTransId="{40628461-3C41-4902-A28D-9DA3F4C40F30}"/>
    <dgm:cxn modelId="{0AB77302-927C-4249-80D2-FD5714C0E524}" srcId="{E2494353-424A-4431-A50E-69883A54EFEF}" destId="{0E48D404-9D60-460A-9856-FBC609A1D553}" srcOrd="1" destOrd="0" parTransId="{ACBE7C0C-F36D-4192-AB0B-81698FA3E06D}" sibTransId="{6CB7499B-979C-45BE-A32B-D8260CE26CB6}"/>
    <dgm:cxn modelId="{66A4FC80-009F-445C-B7DD-3B8B1D1DA3ED}" type="presOf" srcId="{0E48D404-9D60-460A-9856-FBC609A1D553}" destId="{AD94A12C-7D5E-41A4-9F23-21D826F141B8}" srcOrd="1" destOrd="0" presId="urn:microsoft.com/office/officeart/2005/8/layout/matrix1"/>
    <dgm:cxn modelId="{F1677142-817A-449C-992B-78720880EA3E}" type="presOf" srcId="{D86A3EEE-9BAF-4203-B141-1EFFA9A71F2F}" destId="{B9171587-BE33-4901-962B-3715EFF7FC5C}" srcOrd="0" destOrd="0" presId="urn:microsoft.com/office/officeart/2005/8/layout/matrix1"/>
    <dgm:cxn modelId="{89A8BB1E-BC41-4426-9095-F23609566D4B}" type="presOf" srcId="{BA4A2458-20CB-4806-B37F-391F86D1D5F1}" destId="{18BF1ECE-D493-4AD7-A277-9E22175860A1}" srcOrd="0" destOrd="0" presId="urn:microsoft.com/office/officeart/2005/8/layout/matrix1"/>
    <dgm:cxn modelId="{03CA8F79-9E90-4F90-9DC0-275AF80B503A}" type="presOf" srcId="{B821CCEA-382C-4027-9AF1-497F67D99B74}" destId="{5B63AEBE-6469-431A-8599-A95BCF3F3FD2}" srcOrd="0" destOrd="0" presId="urn:microsoft.com/office/officeart/2005/8/layout/matrix1"/>
    <dgm:cxn modelId="{9FE56F02-5396-42E0-91F6-AC62737EFFB4}" srcId="{E2494353-424A-4431-A50E-69883A54EFEF}" destId="{5ED801F0-125D-478B-B8B1-40BC03FB6812}" srcOrd="3" destOrd="0" parTransId="{FA4D4A54-D08E-4E07-975C-A955D58BAEC7}" sibTransId="{77AFDBE9-1437-463D-96EF-5709BD4376F5}"/>
    <dgm:cxn modelId="{69614E81-85B6-48FC-9361-52960344F6E2}" srcId="{E2494353-424A-4431-A50E-69883A54EFEF}" destId="{BA4A2458-20CB-4806-B37F-391F86D1D5F1}" srcOrd="0" destOrd="0" parTransId="{C7C61EBF-AB4C-4FF4-AD05-302F8FC76B59}" sibTransId="{5622E636-C76C-49D2-8DC1-E3BBE6C820C8}"/>
    <dgm:cxn modelId="{DE19437A-55F5-49F3-89BB-57A05D6A0820}" type="presOf" srcId="{5ED801F0-125D-478B-B8B1-40BC03FB6812}" destId="{F10B07B8-86E4-4F04-BBD5-BAF7D56BBAC7}" srcOrd="0" destOrd="0" presId="urn:microsoft.com/office/officeart/2005/8/layout/matrix1"/>
    <dgm:cxn modelId="{8DCEF30A-BF50-4ECD-A25B-FBE6754A15FE}" type="presOf" srcId="{0E48D404-9D60-460A-9856-FBC609A1D553}" destId="{59C1960B-8A15-496F-BB6A-8F3E9B8B25E5}" srcOrd="0" destOrd="0" presId="urn:microsoft.com/office/officeart/2005/8/layout/matrix1"/>
    <dgm:cxn modelId="{6AC2551D-D1FA-44D9-A329-AA0885F60CCF}" type="presOf" srcId="{E2494353-424A-4431-A50E-69883A54EFEF}" destId="{E1A6FE9E-482A-4CAE-8D6A-C6D68A6ED8E2}" srcOrd="0" destOrd="0" presId="urn:microsoft.com/office/officeart/2005/8/layout/matrix1"/>
    <dgm:cxn modelId="{6E25B17B-0A58-42A1-997F-25D6DAF262DE}" type="presParOf" srcId="{5B63AEBE-6469-431A-8599-A95BCF3F3FD2}" destId="{84BB8F89-1215-4FC3-A081-5B0CA77BC1AA}" srcOrd="0" destOrd="0" presId="urn:microsoft.com/office/officeart/2005/8/layout/matrix1"/>
    <dgm:cxn modelId="{BCCC772A-3376-4E9D-83EC-A106E43850AF}" type="presParOf" srcId="{84BB8F89-1215-4FC3-A081-5B0CA77BC1AA}" destId="{18BF1ECE-D493-4AD7-A277-9E22175860A1}" srcOrd="0" destOrd="0" presId="urn:microsoft.com/office/officeart/2005/8/layout/matrix1"/>
    <dgm:cxn modelId="{BEF156AF-7D01-487A-B868-E049A60AC6B6}" type="presParOf" srcId="{84BB8F89-1215-4FC3-A081-5B0CA77BC1AA}" destId="{5ACC4AEF-CB91-48A9-8181-D8A295EBAECC}" srcOrd="1" destOrd="0" presId="urn:microsoft.com/office/officeart/2005/8/layout/matrix1"/>
    <dgm:cxn modelId="{1AC2C889-1380-4758-BB7C-B87604FEF58C}" type="presParOf" srcId="{84BB8F89-1215-4FC3-A081-5B0CA77BC1AA}" destId="{59C1960B-8A15-496F-BB6A-8F3E9B8B25E5}" srcOrd="2" destOrd="0" presId="urn:microsoft.com/office/officeart/2005/8/layout/matrix1"/>
    <dgm:cxn modelId="{E875F9E3-ED30-4D9B-9B8D-E061EBCE5365}" type="presParOf" srcId="{84BB8F89-1215-4FC3-A081-5B0CA77BC1AA}" destId="{AD94A12C-7D5E-41A4-9F23-21D826F141B8}" srcOrd="3" destOrd="0" presId="urn:microsoft.com/office/officeart/2005/8/layout/matrix1"/>
    <dgm:cxn modelId="{AED5D4E6-5A58-4353-8517-8A17225F970C}" type="presParOf" srcId="{84BB8F89-1215-4FC3-A081-5B0CA77BC1AA}" destId="{B9171587-BE33-4901-962B-3715EFF7FC5C}" srcOrd="4" destOrd="0" presId="urn:microsoft.com/office/officeart/2005/8/layout/matrix1"/>
    <dgm:cxn modelId="{E9882C36-66CD-474B-A4FE-F6F5FD16F7C9}" type="presParOf" srcId="{84BB8F89-1215-4FC3-A081-5B0CA77BC1AA}" destId="{476B9D91-4D1E-4D81-B9C6-0C29F50984BE}" srcOrd="5" destOrd="0" presId="urn:microsoft.com/office/officeart/2005/8/layout/matrix1"/>
    <dgm:cxn modelId="{B98F3EDC-E314-4941-944E-E27A94529A62}" type="presParOf" srcId="{84BB8F89-1215-4FC3-A081-5B0CA77BC1AA}" destId="{F10B07B8-86E4-4F04-BBD5-BAF7D56BBAC7}" srcOrd="6" destOrd="0" presId="urn:microsoft.com/office/officeart/2005/8/layout/matrix1"/>
    <dgm:cxn modelId="{4E224450-E3E0-4275-A535-D12F78E48F6F}" type="presParOf" srcId="{84BB8F89-1215-4FC3-A081-5B0CA77BC1AA}" destId="{3F9116C3-EF1B-4600-A89C-DFE72B5C0AF8}" srcOrd="7" destOrd="0" presId="urn:microsoft.com/office/officeart/2005/8/layout/matrix1"/>
    <dgm:cxn modelId="{3CB123F9-2448-4EF9-BB30-57BEA6E51213}" type="presParOf" srcId="{5B63AEBE-6469-431A-8599-A95BCF3F3FD2}" destId="{E1A6FE9E-482A-4CAE-8D6A-C6D68A6ED8E2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C643F1D-9C1D-4AA1-9E2F-714A357DD5E0}" type="doc">
      <dgm:prSet loTypeId="urn:microsoft.com/office/officeart/2008/layout/VerticalCircleList" loCatId="list" qsTypeId="urn:microsoft.com/office/officeart/2005/8/quickstyle/3d2" qsCatId="3D" csTypeId="urn:microsoft.com/office/officeart/2005/8/colors/accent4_5" csCatId="accent4" phldr="1"/>
      <dgm:spPr/>
      <dgm:t>
        <a:bodyPr/>
        <a:lstStyle/>
        <a:p>
          <a:endParaRPr lang="es-EC"/>
        </a:p>
      </dgm:t>
    </dgm:pt>
    <dgm:pt modelId="{D89B24D7-56D2-44D4-B0D0-40E9CF418222}">
      <dgm:prSet phldrT="[Texto]" custT="1"/>
      <dgm:spPr/>
      <dgm:t>
        <a:bodyPr/>
        <a:lstStyle/>
        <a:p>
          <a:r>
            <a:rPr lang="es-EC" sz="1800" dirty="0" smtClean="0"/>
            <a:t>La hormona del crecimiento(20 min) actúa sobre el hígado para formar pequeñas proteínas </a:t>
          </a:r>
          <a:r>
            <a:rPr lang="es-EC" sz="1800" b="1" dirty="0" smtClean="0"/>
            <a:t>somatomedinas (20 horas)</a:t>
          </a:r>
          <a:endParaRPr lang="es-EC" sz="1800" b="1" dirty="0"/>
        </a:p>
      </dgm:t>
    </dgm:pt>
    <dgm:pt modelId="{A5615F63-C785-4A8A-96AC-1DF899502755}" type="parTrans" cxnId="{7B8BE89F-D275-41DB-A922-0780B1B72694}">
      <dgm:prSet/>
      <dgm:spPr/>
      <dgm:t>
        <a:bodyPr/>
        <a:lstStyle/>
        <a:p>
          <a:endParaRPr lang="es-EC"/>
        </a:p>
      </dgm:t>
    </dgm:pt>
    <dgm:pt modelId="{3D5E9A8E-6433-411E-8EDB-5CB24CCAB0A8}" type="sibTrans" cxnId="{7B8BE89F-D275-41DB-A922-0780B1B72694}">
      <dgm:prSet/>
      <dgm:spPr/>
      <dgm:t>
        <a:bodyPr/>
        <a:lstStyle/>
        <a:p>
          <a:endParaRPr lang="es-EC"/>
        </a:p>
      </dgm:t>
    </dgm:pt>
    <dgm:pt modelId="{18F1254B-5641-48F3-BD76-260ED220E906}">
      <dgm:prSet phldrT="[Texto]" custT="1"/>
      <dgm:spPr/>
      <dgm:t>
        <a:bodyPr/>
        <a:lstStyle/>
        <a:p>
          <a:endParaRPr lang="es-EC" sz="1800" dirty="0"/>
        </a:p>
      </dgm:t>
    </dgm:pt>
    <dgm:pt modelId="{5EF39830-7641-4F8D-8BF9-B508E72ABFDF}" type="parTrans" cxnId="{059AD237-D5CB-4E36-B106-F87A3E86DB13}">
      <dgm:prSet/>
      <dgm:spPr/>
      <dgm:t>
        <a:bodyPr/>
        <a:lstStyle/>
        <a:p>
          <a:endParaRPr lang="es-EC"/>
        </a:p>
      </dgm:t>
    </dgm:pt>
    <dgm:pt modelId="{B7D2E5D9-FB06-40FC-AFE1-A827D166349A}" type="sibTrans" cxnId="{059AD237-D5CB-4E36-B106-F87A3E86DB13}">
      <dgm:prSet/>
      <dgm:spPr/>
      <dgm:t>
        <a:bodyPr/>
        <a:lstStyle/>
        <a:p>
          <a:endParaRPr lang="es-EC"/>
        </a:p>
      </dgm:t>
    </dgm:pt>
    <dgm:pt modelId="{C43A88FC-4227-4B6F-BC46-53C7DECC7EA4}">
      <dgm:prSet phldrT="[Texto]" custT="1"/>
      <dgm:spPr/>
      <dgm:t>
        <a:bodyPr/>
        <a:lstStyle/>
        <a:p>
          <a:r>
            <a:rPr lang="es-EC" sz="1800" dirty="0" smtClean="0"/>
            <a:t>La somatomedina C denominada también factor de crecimiento parecido a la insulina I o IGF-I se correlaciona con la cantidad de GH producida</a:t>
          </a:r>
          <a:endParaRPr lang="es-EC" sz="1800" dirty="0"/>
        </a:p>
      </dgm:t>
    </dgm:pt>
    <dgm:pt modelId="{9EBF5F3D-8414-495C-BB15-97C8B94F4A96}" type="parTrans" cxnId="{13DC6392-99A3-4DD6-BA53-A1485704302F}">
      <dgm:prSet/>
      <dgm:spPr/>
      <dgm:t>
        <a:bodyPr/>
        <a:lstStyle/>
        <a:p>
          <a:endParaRPr lang="es-EC"/>
        </a:p>
      </dgm:t>
    </dgm:pt>
    <dgm:pt modelId="{71157672-BF8C-4ECC-A8A3-86F40B43B162}" type="sibTrans" cxnId="{13DC6392-99A3-4DD6-BA53-A1485704302F}">
      <dgm:prSet/>
      <dgm:spPr/>
      <dgm:t>
        <a:bodyPr/>
        <a:lstStyle/>
        <a:p>
          <a:endParaRPr lang="es-EC"/>
        </a:p>
      </dgm:t>
    </dgm:pt>
    <dgm:pt modelId="{8AFB23F9-F60B-48C5-93AF-079E8CF33F6C}">
      <dgm:prSet phldrT="[Texto]" custT="1"/>
      <dgm:spPr/>
      <dgm:t>
        <a:bodyPr/>
        <a:lstStyle/>
        <a:p>
          <a:r>
            <a:rPr lang="es-EC" sz="1800" dirty="0" smtClean="0"/>
            <a:t>A su vez, ejercen un potente efecto estimulador de todos los aspectos del crecimiento óseo  </a:t>
          </a:r>
          <a:endParaRPr lang="es-EC" sz="1800" dirty="0"/>
        </a:p>
      </dgm:t>
    </dgm:pt>
    <dgm:pt modelId="{0C416225-84FE-4748-90C7-9D9184904E73}" type="sibTrans" cxnId="{1B3725E3-F2FD-436C-8D5C-E18DE4AF5AFF}">
      <dgm:prSet/>
      <dgm:spPr/>
      <dgm:t>
        <a:bodyPr/>
        <a:lstStyle/>
        <a:p>
          <a:endParaRPr lang="es-EC"/>
        </a:p>
      </dgm:t>
    </dgm:pt>
    <dgm:pt modelId="{409AC67D-333F-413D-9517-64DAB7A8F039}" type="parTrans" cxnId="{1B3725E3-F2FD-436C-8D5C-E18DE4AF5AFF}">
      <dgm:prSet/>
      <dgm:spPr/>
      <dgm:t>
        <a:bodyPr/>
        <a:lstStyle/>
        <a:p>
          <a:endParaRPr lang="es-EC"/>
        </a:p>
      </dgm:t>
    </dgm:pt>
    <dgm:pt modelId="{590C7B49-F54F-46EF-BA95-7DB9C19F834B}" type="pres">
      <dgm:prSet presAssocID="{7C643F1D-9C1D-4AA1-9E2F-714A357DD5E0}" presName="Name0" presStyleCnt="0">
        <dgm:presLayoutVars>
          <dgm:dir/>
        </dgm:presLayoutVars>
      </dgm:prSet>
      <dgm:spPr/>
      <dgm:t>
        <a:bodyPr/>
        <a:lstStyle/>
        <a:p>
          <a:endParaRPr lang="es-EC"/>
        </a:p>
      </dgm:t>
    </dgm:pt>
    <dgm:pt modelId="{8953213B-3D27-4251-8894-DFF96E595CAE}" type="pres">
      <dgm:prSet presAssocID="{D89B24D7-56D2-44D4-B0D0-40E9CF418222}" presName="withChildren" presStyleCnt="0"/>
      <dgm:spPr/>
      <dgm:t>
        <a:bodyPr/>
        <a:lstStyle/>
        <a:p>
          <a:endParaRPr lang="es-ES"/>
        </a:p>
      </dgm:t>
    </dgm:pt>
    <dgm:pt modelId="{75DC03E8-34DF-4FF8-8A51-B0029883376B}" type="pres">
      <dgm:prSet presAssocID="{D89B24D7-56D2-44D4-B0D0-40E9CF418222}" presName="bigCircle" presStyleLbl="vennNode1" presStyleIdx="0" presStyleCnt="4" custScaleX="198360" custLinFactNeighborX="3564" custLinFactNeighborY="2510"/>
      <dgm:spPr/>
      <dgm:t>
        <a:bodyPr/>
        <a:lstStyle/>
        <a:p>
          <a:endParaRPr lang="es-ES"/>
        </a:p>
      </dgm:t>
    </dgm:pt>
    <dgm:pt modelId="{D533EBFF-FEE1-4412-88F0-C2DBD9D82841}" type="pres">
      <dgm:prSet presAssocID="{D89B24D7-56D2-44D4-B0D0-40E9CF418222}" presName="medCircle" presStyleLbl="vennNode1" presStyleIdx="1" presStyleCnt="4" custLinFactX="500000" custLinFactY="76051" custLinFactNeighborX="524722" custLinFactNeighborY="100000"/>
      <dgm:spPr/>
      <dgm:t>
        <a:bodyPr/>
        <a:lstStyle/>
        <a:p>
          <a:endParaRPr lang="es-ES"/>
        </a:p>
      </dgm:t>
    </dgm:pt>
    <dgm:pt modelId="{606C7DCE-AE6B-4D69-881F-E74502AA8AFD}" type="pres">
      <dgm:prSet presAssocID="{D89B24D7-56D2-44D4-B0D0-40E9CF418222}" presName="txLvl1" presStyleLbl="revTx" presStyleIdx="0" presStyleCnt="4" custScaleX="253170" custLinFactNeighborY="-32776"/>
      <dgm:spPr/>
      <dgm:t>
        <a:bodyPr/>
        <a:lstStyle/>
        <a:p>
          <a:endParaRPr lang="es-EC"/>
        </a:p>
      </dgm:t>
    </dgm:pt>
    <dgm:pt modelId="{7372E9AB-DC03-4300-B8EB-D343E4486DAA}" type="pres">
      <dgm:prSet presAssocID="{D89B24D7-56D2-44D4-B0D0-40E9CF418222}" presName="lin" presStyleCnt="0"/>
      <dgm:spPr/>
      <dgm:t>
        <a:bodyPr/>
        <a:lstStyle/>
        <a:p>
          <a:endParaRPr lang="es-ES"/>
        </a:p>
      </dgm:t>
    </dgm:pt>
    <dgm:pt modelId="{C9790CAB-1BB7-4BB4-B08D-3089E4DD58DF}" type="pres">
      <dgm:prSet presAssocID="{18F1254B-5641-48F3-BD76-260ED220E906}" presName="txLvl2" presStyleLbl="revTx" presStyleIdx="1" presStyleCnt="4" custScaleX="362280" custScaleY="2000000" custLinFactY="1624154" custLinFactNeighborX="-37031" custLinFactNeighborY="1700000"/>
      <dgm:spPr/>
      <dgm:t>
        <a:bodyPr/>
        <a:lstStyle/>
        <a:p>
          <a:endParaRPr lang="es-EC"/>
        </a:p>
      </dgm:t>
    </dgm:pt>
    <dgm:pt modelId="{986FCCD5-4636-43E6-A913-DC15953E232D}" type="pres">
      <dgm:prSet presAssocID="{D89B24D7-56D2-44D4-B0D0-40E9CF418222}" presName="overlap" presStyleCnt="0"/>
      <dgm:spPr/>
      <dgm:t>
        <a:bodyPr/>
        <a:lstStyle/>
        <a:p>
          <a:endParaRPr lang="es-ES"/>
        </a:p>
      </dgm:t>
    </dgm:pt>
    <dgm:pt modelId="{C462348B-0BAE-4D70-8277-32D9C7FC3D23}" type="pres">
      <dgm:prSet presAssocID="{8AFB23F9-F60B-48C5-93AF-079E8CF33F6C}" presName="withChildren" presStyleCnt="0"/>
      <dgm:spPr/>
      <dgm:t>
        <a:bodyPr/>
        <a:lstStyle/>
        <a:p>
          <a:endParaRPr lang="es-ES"/>
        </a:p>
      </dgm:t>
    </dgm:pt>
    <dgm:pt modelId="{29A01270-E8E7-4341-BCA7-7824AC45759C}" type="pres">
      <dgm:prSet presAssocID="{8AFB23F9-F60B-48C5-93AF-079E8CF33F6C}" presName="bigCircle" presStyleLbl="vennNode1" presStyleIdx="2" presStyleCnt="4" custScaleX="200344" custLinFactNeighborX="29538" custLinFactNeighborY="-4349"/>
      <dgm:spPr/>
      <dgm:t>
        <a:bodyPr/>
        <a:lstStyle/>
        <a:p>
          <a:endParaRPr lang="es-ES"/>
        </a:p>
      </dgm:t>
    </dgm:pt>
    <dgm:pt modelId="{8DE027AC-CA81-4809-B6A7-E958DF0F09DF}" type="pres">
      <dgm:prSet presAssocID="{8AFB23F9-F60B-48C5-93AF-079E8CF33F6C}" presName="medCircle" presStyleLbl="vennNode1" presStyleIdx="3" presStyleCnt="4" custLinFactX="526361" custLinFactNeighborX="600000" custLinFactNeighborY="50578"/>
      <dgm:spPr/>
      <dgm:t>
        <a:bodyPr/>
        <a:lstStyle/>
        <a:p>
          <a:endParaRPr lang="es-ES"/>
        </a:p>
      </dgm:t>
    </dgm:pt>
    <dgm:pt modelId="{AD5408AC-80D6-4641-8153-81E5D71D6E8D}" type="pres">
      <dgm:prSet presAssocID="{8AFB23F9-F60B-48C5-93AF-079E8CF33F6C}" presName="txLvl1" presStyleLbl="revTx" presStyleIdx="2" presStyleCnt="4" custScaleX="244088" custScaleY="219648" custLinFactY="-77466" custLinFactNeighborX="12209" custLinFactNeighborY="-100000"/>
      <dgm:spPr/>
      <dgm:t>
        <a:bodyPr/>
        <a:lstStyle/>
        <a:p>
          <a:endParaRPr lang="es-EC"/>
        </a:p>
      </dgm:t>
    </dgm:pt>
    <dgm:pt modelId="{DE8780A6-1BC2-40C6-9122-2EE109B9BE46}" type="pres">
      <dgm:prSet presAssocID="{8AFB23F9-F60B-48C5-93AF-079E8CF33F6C}" presName="lin" presStyleCnt="0"/>
      <dgm:spPr/>
      <dgm:t>
        <a:bodyPr/>
        <a:lstStyle/>
        <a:p>
          <a:endParaRPr lang="es-ES"/>
        </a:p>
      </dgm:t>
    </dgm:pt>
    <dgm:pt modelId="{191F78B0-E4F8-4E93-A26A-CF1DCB4772B6}" type="pres">
      <dgm:prSet presAssocID="{C43A88FC-4227-4B6F-BC46-53C7DECC7EA4}" presName="txLvl2" presStyleLbl="revTx" presStyleIdx="3" presStyleCnt="4" custScaleX="232181" custScaleY="2000000" custLinFactNeighborX="-53882" custLinFactNeighborY="-60110"/>
      <dgm:spPr/>
      <dgm:t>
        <a:bodyPr/>
        <a:lstStyle/>
        <a:p>
          <a:endParaRPr lang="es-EC"/>
        </a:p>
      </dgm:t>
    </dgm:pt>
  </dgm:ptLst>
  <dgm:cxnLst>
    <dgm:cxn modelId="{EBD36BB3-4F2B-4D6D-9877-1A3E3789A1B1}" type="presOf" srcId="{D89B24D7-56D2-44D4-B0D0-40E9CF418222}" destId="{606C7DCE-AE6B-4D69-881F-E74502AA8AFD}" srcOrd="0" destOrd="0" presId="urn:microsoft.com/office/officeart/2008/layout/VerticalCircleList"/>
    <dgm:cxn modelId="{81CE4C95-EF5A-49DD-9D96-9FE414C0E934}" type="presOf" srcId="{C43A88FC-4227-4B6F-BC46-53C7DECC7EA4}" destId="{191F78B0-E4F8-4E93-A26A-CF1DCB4772B6}" srcOrd="0" destOrd="0" presId="urn:microsoft.com/office/officeart/2008/layout/VerticalCircleList"/>
    <dgm:cxn modelId="{BCDDC877-9AA3-4525-BE90-1714FAA90721}" type="presOf" srcId="{18F1254B-5641-48F3-BD76-260ED220E906}" destId="{C9790CAB-1BB7-4BB4-B08D-3089E4DD58DF}" srcOrd="0" destOrd="0" presId="urn:microsoft.com/office/officeart/2008/layout/VerticalCircleList"/>
    <dgm:cxn modelId="{FB0E43AF-3411-443C-B7F2-ED25EC6A8AFB}" type="presOf" srcId="{8AFB23F9-F60B-48C5-93AF-079E8CF33F6C}" destId="{AD5408AC-80D6-4641-8153-81E5D71D6E8D}" srcOrd="0" destOrd="0" presId="urn:microsoft.com/office/officeart/2008/layout/VerticalCircleList"/>
    <dgm:cxn modelId="{13DC6392-99A3-4DD6-BA53-A1485704302F}" srcId="{8AFB23F9-F60B-48C5-93AF-079E8CF33F6C}" destId="{C43A88FC-4227-4B6F-BC46-53C7DECC7EA4}" srcOrd="0" destOrd="0" parTransId="{9EBF5F3D-8414-495C-BB15-97C8B94F4A96}" sibTransId="{71157672-BF8C-4ECC-A8A3-86F40B43B162}"/>
    <dgm:cxn modelId="{82720B45-DB4A-4844-85C8-2D2A892CBDAD}" type="presOf" srcId="{7C643F1D-9C1D-4AA1-9E2F-714A357DD5E0}" destId="{590C7B49-F54F-46EF-BA95-7DB9C19F834B}" srcOrd="0" destOrd="0" presId="urn:microsoft.com/office/officeart/2008/layout/VerticalCircleList"/>
    <dgm:cxn modelId="{1B3725E3-F2FD-436C-8D5C-E18DE4AF5AFF}" srcId="{7C643F1D-9C1D-4AA1-9E2F-714A357DD5E0}" destId="{8AFB23F9-F60B-48C5-93AF-079E8CF33F6C}" srcOrd="1" destOrd="0" parTransId="{409AC67D-333F-413D-9517-64DAB7A8F039}" sibTransId="{0C416225-84FE-4748-90C7-9D9184904E73}"/>
    <dgm:cxn modelId="{059AD237-D5CB-4E36-B106-F87A3E86DB13}" srcId="{D89B24D7-56D2-44D4-B0D0-40E9CF418222}" destId="{18F1254B-5641-48F3-BD76-260ED220E906}" srcOrd="0" destOrd="0" parTransId="{5EF39830-7641-4F8D-8BF9-B508E72ABFDF}" sibTransId="{B7D2E5D9-FB06-40FC-AFE1-A827D166349A}"/>
    <dgm:cxn modelId="{7B8BE89F-D275-41DB-A922-0780B1B72694}" srcId="{7C643F1D-9C1D-4AA1-9E2F-714A357DD5E0}" destId="{D89B24D7-56D2-44D4-B0D0-40E9CF418222}" srcOrd="0" destOrd="0" parTransId="{A5615F63-C785-4A8A-96AC-1DF899502755}" sibTransId="{3D5E9A8E-6433-411E-8EDB-5CB24CCAB0A8}"/>
    <dgm:cxn modelId="{4DC1C9B0-457F-4862-A8DA-BB772ED9EAB0}" type="presParOf" srcId="{590C7B49-F54F-46EF-BA95-7DB9C19F834B}" destId="{8953213B-3D27-4251-8894-DFF96E595CAE}" srcOrd="0" destOrd="0" presId="urn:microsoft.com/office/officeart/2008/layout/VerticalCircleList"/>
    <dgm:cxn modelId="{6C3EFA6E-8695-4C91-A575-E44FC95C8F93}" type="presParOf" srcId="{8953213B-3D27-4251-8894-DFF96E595CAE}" destId="{75DC03E8-34DF-4FF8-8A51-B0029883376B}" srcOrd="0" destOrd="0" presId="urn:microsoft.com/office/officeart/2008/layout/VerticalCircleList"/>
    <dgm:cxn modelId="{FFE7ADC4-DF66-480A-A605-23ADC46C3FBC}" type="presParOf" srcId="{8953213B-3D27-4251-8894-DFF96E595CAE}" destId="{D533EBFF-FEE1-4412-88F0-C2DBD9D82841}" srcOrd="1" destOrd="0" presId="urn:microsoft.com/office/officeart/2008/layout/VerticalCircleList"/>
    <dgm:cxn modelId="{F6927E27-404A-46B1-9349-E3B4AD9EF36E}" type="presParOf" srcId="{8953213B-3D27-4251-8894-DFF96E595CAE}" destId="{606C7DCE-AE6B-4D69-881F-E74502AA8AFD}" srcOrd="2" destOrd="0" presId="urn:microsoft.com/office/officeart/2008/layout/VerticalCircleList"/>
    <dgm:cxn modelId="{0DE913D6-BE5C-467A-B24A-CB2F6B5BE2A8}" type="presParOf" srcId="{8953213B-3D27-4251-8894-DFF96E595CAE}" destId="{7372E9AB-DC03-4300-B8EB-D343E4486DAA}" srcOrd="3" destOrd="0" presId="urn:microsoft.com/office/officeart/2008/layout/VerticalCircleList"/>
    <dgm:cxn modelId="{7A632094-056A-47C5-A17C-20934D636D0D}" type="presParOf" srcId="{7372E9AB-DC03-4300-B8EB-D343E4486DAA}" destId="{C9790CAB-1BB7-4BB4-B08D-3089E4DD58DF}" srcOrd="0" destOrd="0" presId="urn:microsoft.com/office/officeart/2008/layout/VerticalCircleList"/>
    <dgm:cxn modelId="{DA7EDBC3-2D52-4D95-A96C-C7CFB89A4011}" type="presParOf" srcId="{590C7B49-F54F-46EF-BA95-7DB9C19F834B}" destId="{986FCCD5-4636-43E6-A913-DC15953E232D}" srcOrd="1" destOrd="0" presId="urn:microsoft.com/office/officeart/2008/layout/VerticalCircleList"/>
    <dgm:cxn modelId="{F6D8873A-1FB2-4A1E-A1AB-7691890D15E4}" type="presParOf" srcId="{590C7B49-F54F-46EF-BA95-7DB9C19F834B}" destId="{C462348B-0BAE-4D70-8277-32D9C7FC3D23}" srcOrd="2" destOrd="0" presId="urn:microsoft.com/office/officeart/2008/layout/VerticalCircleList"/>
    <dgm:cxn modelId="{344397F0-DC74-487C-B0E1-8BB9FD4E52D7}" type="presParOf" srcId="{C462348B-0BAE-4D70-8277-32D9C7FC3D23}" destId="{29A01270-E8E7-4341-BCA7-7824AC45759C}" srcOrd="0" destOrd="0" presId="urn:microsoft.com/office/officeart/2008/layout/VerticalCircleList"/>
    <dgm:cxn modelId="{C71EB744-77D9-4FA0-8563-83DBD10147A6}" type="presParOf" srcId="{C462348B-0BAE-4D70-8277-32D9C7FC3D23}" destId="{8DE027AC-CA81-4809-B6A7-E958DF0F09DF}" srcOrd="1" destOrd="0" presId="urn:microsoft.com/office/officeart/2008/layout/VerticalCircleList"/>
    <dgm:cxn modelId="{80F7AA52-2A9D-4EC3-943C-76696B3FC755}" type="presParOf" srcId="{C462348B-0BAE-4D70-8277-32D9C7FC3D23}" destId="{AD5408AC-80D6-4641-8153-81E5D71D6E8D}" srcOrd="2" destOrd="0" presId="urn:microsoft.com/office/officeart/2008/layout/VerticalCircleList"/>
    <dgm:cxn modelId="{1FDE1641-13E8-4AD5-B2B3-EF39677452B0}" type="presParOf" srcId="{C462348B-0BAE-4D70-8277-32D9C7FC3D23}" destId="{DE8780A6-1BC2-40C6-9122-2EE109B9BE46}" srcOrd="3" destOrd="0" presId="urn:microsoft.com/office/officeart/2008/layout/VerticalCircleList"/>
    <dgm:cxn modelId="{28DC648D-312F-4860-895C-B3517C322B09}" type="presParOf" srcId="{DE8780A6-1BC2-40C6-9122-2EE109B9BE46}" destId="{191F78B0-E4F8-4E93-A26A-CF1DCB4772B6}" srcOrd="0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BC34F16-772D-4C50-A841-5C83B8B06EA5}">
      <dsp:nvSpPr>
        <dsp:cNvPr id="0" name=""/>
        <dsp:cNvSpPr/>
      </dsp:nvSpPr>
      <dsp:spPr>
        <a:xfrm rot="5400000">
          <a:off x="-177980" y="194303"/>
          <a:ext cx="1186538" cy="83057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 dirty="0" smtClean="0">
            <a:solidFill>
              <a:schemeClr val="tx1"/>
            </a:solidFill>
          </a:endParaRP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 dirty="0" smtClean="0">
            <a:solidFill>
              <a:schemeClr val="tx1"/>
            </a:solidFill>
          </a:endParaRP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>
              <a:solidFill>
                <a:schemeClr val="tx1"/>
              </a:solidFill>
            </a:rPr>
            <a:t>SOMATÓTROPAS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u="sng" kern="1200" dirty="0" smtClean="0">
              <a:solidFill>
                <a:schemeClr val="tx1"/>
              </a:solidFill>
            </a:rPr>
            <a:t>GH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u="sng" kern="1200" dirty="0" smtClean="0">
              <a:solidFill>
                <a:schemeClr val="tx1"/>
              </a:solidFill>
            </a:rPr>
            <a:t>40%</a:t>
          </a:r>
          <a:endParaRPr lang="es-EC" sz="1400" b="1" u="sng" kern="1200" dirty="0">
            <a:solidFill>
              <a:schemeClr val="tx1"/>
            </a:solidFill>
          </a:endParaRPr>
        </a:p>
      </dsp:txBody>
      <dsp:txXfrm rot="5400000">
        <a:off x="-177980" y="194303"/>
        <a:ext cx="1186538" cy="830576"/>
      </dsp:txXfrm>
    </dsp:sp>
    <dsp:sp modelId="{D108D13B-DDC7-40D4-A7DF-3964B31F670D}">
      <dsp:nvSpPr>
        <dsp:cNvPr id="0" name=""/>
        <dsp:cNvSpPr/>
      </dsp:nvSpPr>
      <dsp:spPr>
        <a:xfrm rot="5400000">
          <a:off x="4421948" y="-3576584"/>
          <a:ext cx="771655" cy="795439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0" kern="1200" dirty="0" smtClean="0">
              <a:latin typeface="Algerian" pitchFamily="82" charset="0"/>
            </a:rPr>
            <a:t>Estimula</a:t>
          </a:r>
          <a:r>
            <a:rPr lang="en-US" sz="1800" b="0" kern="1200" dirty="0" smtClean="0"/>
            <a:t> </a:t>
          </a:r>
          <a:r>
            <a:rPr lang="en-US" sz="1800" kern="1200" dirty="0" smtClean="0"/>
            <a:t>:el </a:t>
          </a:r>
          <a:r>
            <a:rPr lang="en-US" sz="1800" kern="1200" dirty="0" smtClean="0">
              <a:latin typeface="+mn-lt"/>
            </a:rPr>
            <a:t>crecimiento</a:t>
          </a:r>
          <a:r>
            <a:rPr lang="en-US" sz="1800" kern="1200" dirty="0" smtClean="0"/>
            <a:t> corporal, la secreción de IGF-1, lipólisis</a:t>
          </a:r>
          <a:endParaRPr lang="es-EC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Algerian" pitchFamily="82" charset="0"/>
            </a:rPr>
            <a:t>inhibe : </a:t>
          </a:r>
          <a:r>
            <a:rPr lang="en-US" sz="1800" kern="1200" dirty="0" smtClean="0">
              <a:latin typeface="+mn-lt"/>
            </a:rPr>
            <a:t>acciones de la insulina en el metebolismo de los hidratos de carbono y lípidos </a:t>
          </a:r>
          <a:endParaRPr lang="es-EC" sz="1800" kern="1200" dirty="0">
            <a:latin typeface="Algerian" pitchFamily="82" charset="0"/>
          </a:endParaRPr>
        </a:p>
      </dsp:txBody>
      <dsp:txXfrm rot="5400000">
        <a:off x="4421948" y="-3576584"/>
        <a:ext cx="771655" cy="7954399"/>
      </dsp:txXfrm>
    </dsp:sp>
    <dsp:sp modelId="{841E32B8-4A8A-4E80-85AA-166392785656}">
      <dsp:nvSpPr>
        <dsp:cNvPr id="0" name=""/>
        <dsp:cNvSpPr/>
      </dsp:nvSpPr>
      <dsp:spPr>
        <a:xfrm rot="5400000">
          <a:off x="-177980" y="1398668"/>
          <a:ext cx="1186538" cy="83057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 dirty="0" smtClean="0">
            <a:solidFill>
              <a:schemeClr val="tx1"/>
            </a:solidFill>
          </a:endParaRP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>
              <a:solidFill>
                <a:schemeClr val="tx1"/>
              </a:solidFill>
            </a:rPr>
            <a:t>CORTICÓTROPAS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1400" b="1" u="sng" kern="1200" dirty="0" smtClean="0">
              <a:solidFill>
                <a:schemeClr val="tx1"/>
              </a:solidFill>
            </a:rPr>
            <a:t>ACTH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1400" b="1" u="sng" kern="1200" dirty="0" smtClean="0">
              <a:solidFill>
                <a:schemeClr val="tx1"/>
              </a:solidFill>
            </a:rPr>
            <a:t>20%</a:t>
          </a:r>
          <a:endParaRPr lang="es-EC" sz="1400" b="1" u="sng" kern="1200" dirty="0">
            <a:solidFill>
              <a:schemeClr val="tx1"/>
            </a:solidFill>
          </a:endParaRPr>
        </a:p>
      </dsp:txBody>
      <dsp:txXfrm rot="5400000">
        <a:off x="-177980" y="1398668"/>
        <a:ext cx="1186538" cy="830576"/>
      </dsp:txXfrm>
    </dsp:sp>
    <dsp:sp modelId="{CAE57867-966A-4D02-A756-E77C13889A0E}">
      <dsp:nvSpPr>
        <dsp:cNvPr id="0" name=""/>
        <dsp:cNvSpPr/>
      </dsp:nvSpPr>
      <dsp:spPr>
        <a:xfrm rot="5400000">
          <a:off x="4282667" y="-2359981"/>
          <a:ext cx="1025877" cy="795439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Algerian" pitchFamily="82" charset="0"/>
            </a:rPr>
            <a:t>Estimula :</a:t>
          </a:r>
          <a:r>
            <a:rPr lang="en-US" sz="1800" kern="1200" dirty="0" smtClean="0">
              <a:latin typeface="+mn-lt"/>
            </a:rPr>
            <a:t>generación de glucocorticoides, andrógenos por la corteza suprarrenal</a:t>
          </a:r>
          <a:endParaRPr lang="es-EC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Algerian" pitchFamily="82" charset="0"/>
            </a:rPr>
            <a:t>Mantiene </a:t>
          </a:r>
          <a:r>
            <a:rPr lang="en-US" sz="1800" kern="1200" dirty="0" smtClean="0"/>
            <a:t>: el tamano de las zonas fasciculada ,reticulada de la corteza </a:t>
          </a:r>
          <a:endParaRPr lang="es-EC" sz="1800" kern="1200" dirty="0"/>
        </a:p>
      </dsp:txBody>
      <dsp:txXfrm rot="5400000">
        <a:off x="4282667" y="-2359981"/>
        <a:ext cx="1025877" cy="7954399"/>
      </dsp:txXfrm>
    </dsp:sp>
    <dsp:sp modelId="{2867D33F-12E3-4005-B40E-2015228995B0}">
      <dsp:nvSpPr>
        <dsp:cNvPr id="0" name=""/>
        <dsp:cNvSpPr/>
      </dsp:nvSpPr>
      <dsp:spPr>
        <a:xfrm rot="5400000">
          <a:off x="-177980" y="2475718"/>
          <a:ext cx="1186538" cy="83057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>
              <a:solidFill>
                <a:schemeClr val="tx1"/>
              </a:solidFill>
            </a:rPr>
            <a:t>TIROTROPAS</a:t>
          </a:r>
          <a:r>
            <a:rPr lang="en-US" sz="700" kern="1200" dirty="0" smtClean="0">
              <a:solidFill>
                <a:schemeClr val="tx1"/>
              </a:solidFill>
            </a:rPr>
            <a:t> 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u="sng" kern="1200" dirty="0" smtClean="0">
              <a:solidFill>
                <a:schemeClr val="tx1"/>
              </a:solidFill>
            </a:rPr>
            <a:t>TSH</a:t>
          </a:r>
          <a:endParaRPr lang="es-EC" sz="1400" b="1" u="sng" kern="1200" dirty="0">
            <a:solidFill>
              <a:schemeClr val="tx1"/>
            </a:solidFill>
          </a:endParaRPr>
        </a:p>
      </dsp:txBody>
      <dsp:txXfrm rot="5400000">
        <a:off x="-177980" y="2475718"/>
        <a:ext cx="1186538" cy="830576"/>
      </dsp:txXfrm>
    </dsp:sp>
    <dsp:sp modelId="{197B8FE1-FB5E-4AD1-BE72-FD246616BB64}">
      <dsp:nvSpPr>
        <dsp:cNvPr id="0" name=""/>
        <dsp:cNvSpPr/>
      </dsp:nvSpPr>
      <dsp:spPr>
        <a:xfrm rot="5400000">
          <a:off x="4422151" y="-1293836"/>
          <a:ext cx="771249" cy="795439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Algerian" pitchFamily="82" charset="0"/>
            </a:rPr>
            <a:t>Estimula</a:t>
          </a:r>
          <a:r>
            <a:rPr lang="en-US" sz="1800" kern="1200" dirty="0" smtClean="0"/>
            <a:t>: la producción de hormonas tiroideas  por las células foliculares del tiroides </a:t>
          </a:r>
          <a:endParaRPr lang="es-EC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Algerian" pitchFamily="82" charset="0"/>
            </a:rPr>
            <a:t>Mantiene</a:t>
          </a:r>
          <a:r>
            <a:rPr lang="en-US" sz="1800" kern="1200" dirty="0" smtClean="0"/>
            <a:t>: el tamano de las células foliculares </a:t>
          </a:r>
          <a:endParaRPr lang="es-EC" sz="1800" kern="1200" dirty="0"/>
        </a:p>
      </dsp:txBody>
      <dsp:txXfrm rot="5400000">
        <a:off x="4422151" y="-1293836"/>
        <a:ext cx="771249" cy="7954399"/>
      </dsp:txXfrm>
    </dsp:sp>
    <dsp:sp modelId="{EAEBFB4F-FB3F-46F4-8A33-ED882A574A05}">
      <dsp:nvSpPr>
        <dsp:cNvPr id="0" name=""/>
        <dsp:cNvSpPr/>
      </dsp:nvSpPr>
      <dsp:spPr>
        <a:xfrm rot="5400000">
          <a:off x="-177980" y="3703332"/>
          <a:ext cx="1186538" cy="83057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 dirty="0" smtClean="0">
            <a:solidFill>
              <a:schemeClr val="tx1"/>
            </a:solidFill>
          </a:endParaRP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 dirty="0" smtClean="0">
            <a:solidFill>
              <a:schemeClr val="tx1"/>
            </a:solidFill>
          </a:endParaRP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 dirty="0" smtClean="0">
            <a:solidFill>
              <a:schemeClr val="tx1"/>
            </a:solidFill>
          </a:endParaRP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>
              <a:solidFill>
                <a:schemeClr val="tx1"/>
              </a:solidFill>
            </a:rPr>
            <a:t>GONADÓTROPAS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u="sng" kern="1200" dirty="0" smtClean="0">
              <a:solidFill>
                <a:schemeClr val="tx1"/>
              </a:solidFill>
            </a:rPr>
            <a:t>FSH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u="sng" kern="1200" dirty="0" smtClean="0">
              <a:solidFill>
                <a:schemeClr val="tx1"/>
              </a:solidFill>
            </a:rPr>
            <a:t>LH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kern="1200" dirty="0" smtClean="0">
              <a:solidFill>
                <a:schemeClr val="tx1"/>
              </a:solidFill>
            </a:rPr>
            <a:t> </a:t>
          </a:r>
          <a:endParaRPr lang="es-EC" sz="700" kern="1200" dirty="0">
            <a:solidFill>
              <a:schemeClr val="tx1"/>
            </a:solidFill>
          </a:endParaRPr>
        </a:p>
      </dsp:txBody>
      <dsp:txXfrm rot="5400000">
        <a:off x="-177980" y="3703332"/>
        <a:ext cx="1186538" cy="830576"/>
      </dsp:txXfrm>
    </dsp:sp>
    <dsp:sp modelId="{916285D7-0BC5-4914-B504-598D86EBED22}">
      <dsp:nvSpPr>
        <dsp:cNvPr id="0" name=""/>
        <dsp:cNvSpPr/>
      </dsp:nvSpPr>
      <dsp:spPr>
        <a:xfrm rot="5400000">
          <a:off x="4271588" y="-75948"/>
          <a:ext cx="1072376" cy="795439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u="sng" kern="1200" dirty="0" smtClean="0"/>
            <a:t>FSH</a:t>
          </a:r>
          <a:r>
            <a:rPr lang="en-US" sz="1800" kern="1200" dirty="0" smtClean="0"/>
            <a:t>:</a:t>
          </a:r>
          <a:r>
            <a:rPr lang="en-US" sz="1800" kern="1200" dirty="0" smtClean="0">
              <a:latin typeface="Algerian" pitchFamily="82" charset="0"/>
            </a:rPr>
            <a:t>estimula</a:t>
          </a:r>
          <a:r>
            <a:rPr lang="en-US" sz="1800" kern="1200" dirty="0" smtClean="0"/>
            <a:t>.- desarrollo de los folículos ováricos. </a:t>
          </a:r>
          <a:r>
            <a:rPr lang="en-US" sz="1800" kern="1200" dirty="0" smtClean="0">
              <a:latin typeface="Algerian" pitchFamily="82" charset="0"/>
            </a:rPr>
            <a:t>regula </a:t>
          </a:r>
          <a:r>
            <a:rPr lang="en-US" sz="1800" kern="1200" dirty="0" smtClean="0"/>
            <a:t>: la espermatogenia testicular</a:t>
          </a:r>
          <a:endParaRPr lang="es-EC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u="sng" kern="1200" dirty="0" smtClean="0"/>
            <a:t>LH</a:t>
          </a:r>
          <a:r>
            <a:rPr lang="en-US" sz="1800" kern="1200" dirty="0" smtClean="0"/>
            <a:t> :</a:t>
          </a:r>
          <a:r>
            <a:rPr lang="en-US" sz="1800" kern="1200" dirty="0" smtClean="0">
              <a:latin typeface="Algerian" pitchFamily="82" charset="0"/>
            </a:rPr>
            <a:t>induce :</a:t>
          </a:r>
          <a:r>
            <a:rPr lang="en-US" sz="1800" kern="1200" dirty="0" smtClean="0"/>
            <a:t>la ovulación, formación del cuerpo amarillo. </a:t>
          </a:r>
          <a:r>
            <a:rPr lang="en-US" sz="1800" kern="1200" dirty="0" smtClean="0">
              <a:latin typeface="Algerian" pitchFamily="82" charset="0"/>
            </a:rPr>
            <a:t>Estimula</a:t>
          </a:r>
          <a:r>
            <a:rPr lang="en-US" sz="1800" kern="1200" dirty="0" smtClean="0"/>
            <a:t>: producción de estrogenos, progesterona, testosterona</a:t>
          </a:r>
          <a:endParaRPr lang="es-EC" sz="1800" kern="1200" dirty="0"/>
        </a:p>
      </dsp:txBody>
      <dsp:txXfrm rot="5400000">
        <a:off x="4271588" y="-75948"/>
        <a:ext cx="1072376" cy="7954399"/>
      </dsp:txXfrm>
    </dsp:sp>
    <dsp:sp modelId="{8143C50B-E6EB-4CAB-B63C-AE23E14C1750}">
      <dsp:nvSpPr>
        <dsp:cNvPr id="0" name=""/>
        <dsp:cNvSpPr/>
      </dsp:nvSpPr>
      <dsp:spPr>
        <a:xfrm rot="5400000">
          <a:off x="-177980" y="4780383"/>
          <a:ext cx="1186538" cy="83057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>
              <a:solidFill>
                <a:schemeClr val="tx1"/>
              </a:solidFill>
            </a:rPr>
            <a:t>LACTÓTROPAS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u="sng" kern="1200" dirty="0" smtClean="0">
              <a:solidFill>
                <a:schemeClr val="tx1"/>
              </a:solidFill>
            </a:rPr>
            <a:t>PRL</a:t>
          </a:r>
          <a:r>
            <a:rPr lang="en-US" sz="800" kern="1200" dirty="0" smtClean="0">
              <a:solidFill>
                <a:schemeClr val="tx1"/>
              </a:solidFill>
            </a:rPr>
            <a:t> </a:t>
          </a:r>
          <a:endParaRPr lang="es-EC" sz="800" kern="1200" dirty="0">
            <a:solidFill>
              <a:schemeClr val="tx1"/>
            </a:solidFill>
          </a:endParaRPr>
        </a:p>
      </dsp:txBody>
      <dsp:txXfrm rot="5400000">
        <a:off x="-177980" y="4780383"/>
        <a:ext cx="1186538" cy="830576"/>
      </dsp:txXfrm>
    </dsp:sp>
    <dsp:sp modelId="{2584C66C-CE99-4FF6-81B2-F013BEEA97B9}">
      <dsp:nvSpPr>
        <dsp:cNvPr id="0" name=""/>
        <dsp:cNvSpPr/>
      </dsp:nvSpPr>
      <dsp:spPr>
        <a:xfrm rot="5400000">
          <a:off x="4422151" y="1010827"/>
          <a:ext cx="771249" cy="795439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Algerian" pitchFamily="82" charset="0"/>
            </a:rPr>
            <a:t>Estimula:</a:t>
          </a:r>
          <a:r>
            <a:rPr lang="en-US" sz="1800" kern="1200" dirty="0" smtClean="0"/>
            <a:t>la producción de la leche </a:t>
          </a:r>
          <a:endParaRPr lang="es-EC" sz="1800" kern="1200" dirty="0"/>
        </a:p>
      </dsp:txBody>
      <dsp:txXfrm rot="5400000">
        <a:off x="4422151" y="1010827"/>
        <a:ext cx="771249" cy="795439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24478B6-DA28-4D9F-B461-3848D291D2A3}">
      <dsp:nvSpPr>
        <dsp:cNvPr id="0" name=""/>
        <dsp:cNvSpPr/>
      </dsp:nvSpPr>
      <dsp:spPr>
        <a:xfrm>
          <a:off x="144016" y="0"/>
          <a:ext cx="8064896" cy="5040560"/>
        </a:xfrm>
        <a:prstGeom prst="swooshArrow">
          <a:avLst>
            <a:gd name="adj1" fmla="val 25000"/>
            <a:gd name="adj2" fmla="val 25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8E7315-A97E-4495-B58F-D2BD9C51336F}">
      <dsp:nvSpPr>
        <dsp:cNvPr id="0" name=""/>
        <dsp:cNvSpPr/>
      </dsp:nvSpPr>
      <dsp:spPr>
        <a:xfrm>
          <a:off x="1168257" y="3478994"/>
          <a:ext cx="209687" cy="20968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43200EC-67A3-4CCC-956A-C23C820917F9}">
      <dsp:nvSpPr>
        <dsp:cNvPr id="0" name=""/>
        <dsp:cNvSpPr/>
      </dsp:nvSpPr>
      <dsp:spPr>
        <a:xfrm>
          <a:off x="1152123" y="3744419"/>
          <a:ext cx="3191536" cy="7394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1109" tIns="0" rIns="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i="1" kern="1200" dirty="0" smtClean="0">
              <a:latin typeface="Calibri" pitchFamily="34" charset="0"/>
            </a:rPr>
            <a:t>Aumenta la </a:t>
          </a:r>
          <a:r>
            <a:rPr lang="en-US" sz="2000" i="1" kern="1200" dirty="0" err="1" smtClean="0">
              <a:latin typeface="Calibri" pitchFamily="34" charset="0"/>
            </a:rPr>
            <a:t>síntesis</a:t>
          </a:r>
          <a:r>
            <a:rPr lang="en-US" sz="2000" i="1" kern="1200" dirty="0" smtClean="0">
              <a:latin typeface="Calibri" pitchFamily="34" charset="0"/>
            </a:rPr>
            <a:t> </a:t>
          </a:r>
          <a:r>
            <a:rPr lang="en-US" sz="2000" i="1" kern="1200" dirty="0" err="1" smtClean="0">
              <a:latin typeface="Calibri" pitchFamily="34" charset="0"/>
            </a:rPr>
            <a:t>proteica</a:t>
          </a:r>
          <a:endParaRPr lang="es-EC" sz="2000" i="1" kern="1200" dirty="0">
            <a:latin typeface="Calibri" pitchFamily="34" charset="0"/>
          </a:endParaRPr>
        </a:p>
      </dsp:txBody>
      <dsp:txXfrm>
        <a:off x="1152123" y="3744419"/>
        <a:ext cx="3191536" cy="739475"/>
      </dsp:txXfrm>
    </dsp:sp>
    <dsp:sp modelId="{5F7EF699-EBAC-4FD7-8703-3005DB76E3FC}">
      <dsp:nvSpPr>
        <dsp:cNvPr id="0" name=""/>
        <dsp:cNvSpPr/>
      </dsp:nvSpPr>
      <dsp:spPr>
        <a:xfrm>
          <a:off x="3019151" y="2108970"/>
          <a:ext cx="379050" cy="37905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F8D0A6-19CA-40BD-9A67-AC9F1599991B}">
      <dsp:nvSpPr>
        <dsp:cNvPr id="0" name=""/>
        <dsp:cNvSpPr/>
      </dsp:nvSpPr>
      <dsp:spPr>
        <a:xfrm>
          <a:off x="3672411" y="2160226"/>
          <a:ext cx="4365321" cy="8491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0851" tIns="0" rIns="0" bIns="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Favorece la movilización de los ácidos grasos del tejido adiposo, 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/>
            <a:t>incrementa,ácidos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grasos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libres</a:t>
          </a:r>
          <a:r>
            <a:rPr lang="en-US" sz="1800" kern="1200" dirty="0" smtClean="0"/>
            <a:t> en la sangre y </a:t>
          </a:r>
          <a:r>
            <a:rPr lang="en-US" sz="1800" kern="1200" dirty="0" err="1" smtClean="0"/>
            <a:t>potencia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su</a:t>
          </a:r>
          <a:r>
            <a:rPr lang="en-US" sz="1800" kern="1200" dirty="0" smtClean="0"/>
            <a:t> uso como fuente de energía </a:t>
          </a:r>
          <a:endParaRPr lang="es-EC" sz="1800" kern="1200" dirty="0"/>
        </a:p>
      </dsp:txBody>
      <dsp:txXfrm>
        <a:off x="3672411" y="2160226"/>
        <a:ext cx="4365321" cy="849135"/>
      </dsp:txXfrm>
    </dsp:sp>
    <dsp:sp modelId="{E7A49EB2-620A-4A4D-BA0F-C2400CD63614}">
      <dsp:nvSpPr>
        <dsp:cNvPr id="0" name=""/>
        <dsp:cNvSpPr/>
      </dsp:nvSpPr>
      <dsp:spPr>
        <a:xfrm>
          <a:off x="5245062" y="1275261"/>
          <a:ext cx="524218" cy="52421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E6F8CF-D60A-4582-849B-B68DFAFA4A65}">
      <dsp:nvSpPr>
        <dsp:cNvPr id="0" name=""/>
        <dsp:cNvSpPr/>
      </dsp:nvSpPr>
      <dsp:spPr>
        <a:xfrm>
          <a:off x="5536027" y="792102"/>
          <a:ext cx="2816900" cy="6732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7772" tIns="0" rIns="0" bIns="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Disminuye la cantidad de glucosa utilizada en todo el organismo</a:t>
          </a:r>
          <a:endParaRPr lang="es-EC" sz="1800" kern="1200" dirty="0"/>
        </a:p>
      </dsp:txBody>
      <dsp:txXfrm>
        <a:off x="5536027" y="792102"/>
        <a:ext cx="2816900" cy="673242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5B5C4C2-E7D4-4303-9FE9-F276A4E4A527}">
      <dsp:nvSpPr>
        <dsp:cNvPr id="0" name=""/>
        <dsp:cNvSpPr/>
      </dsp:nvSpPr>
      <dsp:spPr>
        <a:xfrm>
          <a:off x="3398777" y="40280"/>
          <a:ext cx="5098166" cy="1154799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Intensifica el transporte de la mayoría de los aminoácidos, hacia el interior de la célula </a:t>
          </a:r>
          <a:endParaRPr lang="es-EC" sz="1600" kern="1200" dirty="0"/>
        </a:p>
      </dsp:txBody>
      <dsp:txXfrm>
        <a:off x="3398777" y="40280"/>
        <a:ext cx="5098166" cy="1154799"/>
      </dsp:txXfrm>
    </dsp:sp>
    <dsp:sp modelId="{0DD3102B-8F6A-4D93-8C93-F12078D6D670}">
      <dsp:nvSpPr>
        <dsp:cNvPr id="0" name=""/>
        <dsp:cNvSpPr/>
      </dsp:nvSpPr>
      <dsp:spPr>
        <a:xfrm>
          <a:off x="0" y="1455"/>
          <a:ext cx="3398777" cy="1154799"/>
        </a:xfrm>
        <a:prstGeom prst="roundRect">
          <a:avLst/>
        </a:prstGeom>
        <a:solidFill>
          <a:schemeClr val="accent3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i="1" kern="1200" dirty="0" smtClean="0">
              <a:solidFill>
                <a:schemeClr val="tx1"/>
              </a:solidFill>
            </a:rPr>
            <a:t>Facilitación del transporte de aminoácidos a través de </a:t>
          </a:r>
          <a:r>
            <a:rPr lang="en-US" sz="1600" b="1" i="1" kern="1200" dirty="0" err="1" smtClean="0">
              <a:solidFill>
                <a:schemeClr val="tx1"/>
              </a:solidFill>
            </a:rPr>
            <a:t>las</a:t>
          </a:r>
          <a:r>
            <a:rPr lang="en-US" sz="1600" b="1" i="1" kern="1200" dirty="0" smtClean="0">
              <a:solidFill>
                <a:schemeClr val="tx1"/>
              </a:solidFill>
            </a:rPr>
            <a:t> </a:t>
          </a:r>
          <a:r>
            <a:rPr lang="en-US" sz="1600" b="1" i="1" kern="1200" dirty="0" err="1" smtClean="0">
              <a:solidFill>
                <a:schemeClr val="tx1"/>
              </a:solidFill>
            </a:rPr>
            <a:t>membranas</a:t>
          </a:r>
          <a:r>
            <a:rPr lang="en-US" sz="1600" b="1" i="1" kern="1200" dirty="0" smtClean="0">
              <a:solidFill>
                <a:schemeClr val="tx1"/>
              </a:solidFill>
            </a:rPr>
            <a:t> celulares </a:t>
          </a:r>
          <a:endParaRPr lang="es-EC" sz="1600" b="1" i="1" kern="1200" dirty="0">
            <a:solidFill>
              <a:schemeClr val="tx1"/>
            </a:solidFill>
          </a:endParaRPr>
        </a:p>
      </dsp:txBody>
      <dsp:txXfrm>
        <a:off x="0" y="1455"/>
        <a:ext cx="3398777" cy="1154799"/>
      </dsp:txXfrm>
    </dsp:sp>
    <dsp:sp modelId="{F7318835-6B66-446D-A363-ABE9E5BB0DD6}">
      <dsp:nvSpPr>
        <dsp:cNvPr id="0" name=""/>
        <dsp:cNvSpPr/>
      </dsp:nvSpPr>
      <dsp:spPr>
        <a:xfrm>
          <a:off x="3398777" y="1271735"/>
          <a:ext cx="5098166" cy="1154799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Incrementa la traducción del ARN, haciendo que los ribosomas sinteticen un mayor número de proteínas</a:t>
          </a:r>
          <a:endParaRPr lang="es-EC" sz="1600" kern="1200" dirty="0"/>
        </a:p>
      </dsp:txBody>
      <dsp:txXfrm>
        <a:off x="3398777" y="1271735"/>
        <a:ext cx="5098166" cy="1154799"/>
      </dsp:txXfrm>
    </dsp:sp>
    <dsp:sp modelId="{9F8B3254-15B7-4950-B4F0-E7F2570BB32A}">
      <dsp:nvSpPr>
        <dsp:cNvPr id="0" name=""/>
        <dsp:cNvSpPr/>
      </dsp:nvSpPr>
      <dsp:spPr>
        <a:xfrm>
          <a:off x="0" y="1271735"/>
          <a:ext cx="3398777" cy="1154799"/>
        </a:xfrm>
        <a:prstGeom prst="roundRect">
          <a:avLst/>
        </a:prstGeom>
        <a:solidFill>
          <a:schemeClr val="accent3">
            <a:alpha val="90000"/>
            <a:hueOff val="0"/>
            <a:satOff val="0"/>
            <a:lumOff val="0"/>
            <a:alphaOff val="-13333"/>
          </a:schemeClr>
        </a:soli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i="1" kern="1200" dirty="0" smtClean="0">
              <a:solidFill>
                <a:schemeClr val="tx1"/>
              </a:solidFill>
            </a:rPr>
            <a:t>Aumento de la traducción de ARN para facilitar la síntesis proteica en los ribosomas</a:t>
          </a:r>
          <a:endParaRPr lang="es-EC" sz="1600" b="1" i="1" kern="1200" dirty="0">
            <a:solidFill>
              <a:schemeClr val="tx1"/>
            </a:solidFill>
          </a:endParaRPr>
        </a:p>
      </dsp:txBody>
      <dsp:txXfrm>
        <a:off x="0" y="1271735"/>
        <a:ext cx="3398777" cy="1154799"/>
      </dsp:txXfrm>
    </dsp:sp>
    <dsp:sp modelId="{3DE5FB8F-2F9C-4129-BF3C-8C2C94F359A5}">
      <dsp:nvSpPr>
        <dsp:cNvPr id="0" name=""/>
        <dsp:cNvSpPr/>
      </dsp:nvSpPr>
      <dsp:spPr>
        <a:xfrm>
          <a:off x="3398777" y="2542015"/>
          <a:ext cx="5098166" cy="1154799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Intensifica la síntesis de proteína y el crecimiento de una cantidad suficiente de energía, aminoácidos, vitaminas . A largo plazo</a:t>
          </a:r>
          <a:endParaRPr lang="es-EC" sz="1600" kern="1200" dirty="0"/>
        </a:p>
      </dsp:txBody>
      <dsp:txXfrm>
        <a:off x="3398777" y="2542015"/>
        <a:ext cx="5098166" cy="1154799"/>
      </dsp:txXfrm>
    </dsp:sp>
    <dsp:sp modelId="{6919A987-6D58-4CF4-9E6D-8E23D34CC907}">
      <dsp:nvSpPr>
        <dsp:cNvPr id="0" name=""/>
        <dsp:cNvSpPr/>
      </dsp:nvSpPr>
      <dsp:spPr>
        <a:xfrm>
          <a:off x="0" y="2542015"/>
          <a:ext cx="3398777" cy="1154799"/>
        </a:xfrm>
        <a:prstGeom prst="roundRect">
          <a:avLst/>
        </a:prstGeom>
        <a:solidFill>
          <a:schemeClr val="accent3">
            <a:alpha val="90000"/>
            <a:hueOff val="0"/>
            <a:satOff val="0"/>
            <a:lumOff val="0"/>
            <a:alphaOff val="-26667"/>
          </a:schemeClr>
        </a:soli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i="1" kern="1200" dirty="0" smtClean="0">
              <a:solidFill>
                <a:schemeClr val="tx1"/>
              </a:solidFill>
            </a:rPr>
            <a:t>Aumento de la transcripción nuclear del ADN para formar ARN</a:t>
          </a:r>
          <a:endParaRPr lang="es-EC" sz="1600" b="1" i="1" kern="1200" dirty="0">
            <a:solidFill>
              <a:schemeClr val="tx1"/>
            </a:solidFill>
          </a:endParaRPr>
        </a:p>
      </dsp:txBody>
      <dsp:txXfrm>
        <a:off x="0" y="2542015"/>
        <a:ext cx="3398777" cy="1154799"/>
      </dsp:txXfrm>
    </dsp:sp>
    <dsp:sp modelId="{39305B41-464B-4056-8B76-C27AF0D17FE3}">
      <dsp:nvSpPr>
        <dsp:cNvPr id="0" name=""/>
        <dsp:cNvSpPr/>
      </dsp:nvSpPr>
      <dsp:spPr>
        <a:xfrm>
          <a:off x="3398777" y="3812295"/>
          <a:ext cx="5098166" cy="1154799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Junto al incremento de la síntesis de proteínas, se produce una disminución de la degradación de </a:t>
          </a:r>
          <a:r>
            <a:rPr lang="en-US" sz="1600" kern="1200" dirty="0" err="1" smtClean="0"/>
            <a:t>proteínas</a:t>
          </a:r>
          <a:r>
            <a:rPr lang="en-US" sz="1600" kern="1200" dirty="0" smtClean="0"/>
            <a:t> … AL USAR GRASAS COMO ENERGÍA ES</a:t>
          </a:r>
          <a:r>
            <a:rPr lang="en-US" sz="1600" b="1" kern="1200" dirty="0" smtClean="0"/>
            <a:t> AHORRADOR DE PROTEÍNAS</a:t>
          </a:r>
          <a:endParaRPr lang="es-EC" sz="1600" b="1" kern="1200" dirty="0"/>
        </a:p>
      </dsp:txBody>
      <dsp:txXfrm>
        <a:off x="3398777" y="3812295"/>
        <a:ext cx="5098166" cy="1154799"/>
      </dsp:txXfrm>
    </dsp:sp>
    <dsp:sp modelId="{74FFB07D-9AB7-4FAF-B756-EA927194FEA3}">
      <dsp:nvSpPr>
        <dsp:cNvPr id="0" name=""/>
        <dsp:cNvSpPr/>
      </dsp:nvSpPr>
      <dsp:spPr>
        <a:xfrm>
          <a:off x="0" y="3812295"/>
          <a:ext cx="3398777" cy="1154799"/>
        </a:xfrm>
        <a:prstGeom prst="roundRect">
          <a:avLst/>
        </a:prstGeom>
        <a:solidFill>
          <a:schemeClr val="accent3">
            <a:alpha val="90000"/>
            <a:hueOff val="0"/>
            <a:satOff val="0"/>
            <a:lumOff val="0"/>
            <a:alphaOff val="-40000"/>
          </a:schemeClr>
        </a:soli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i="1" kern="1200" dirty="0" smtClean="0">
              <a:solidFill>
                <a:schemeClr val="tx1"/>
              </a:solidFill>
            </a:rPr>
            <a:t>Descenso del catabolismo de las proteínas y los aminoácidos </a:t>
          </a:r>
          <a:endParaRPr lang="es-EC" sz="1600" b="1" i="1" kern="1200" dirty="0">
            <a:solidFill>
              <a:schemeClr val="tx1"/>
            </a:solidFill>
          </a:endParaRPr>
        </a:p>
      </dsp:txBody>
      <dsp:txXfrm>
        <a:off x="0" y="3812295"/>
        <a:ext cx="3398777" cy="1154799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8BF1ECE-D493-4AD7-A277-9E22175860A1}">
      <dsp:nvSpPr>
        <dsp:cNvPr id="0" name=""/>
        <dsp:cNvSpPr/>
      </dsp:nvSpPr>
      <dsp:spPr>
        <a:xfrm rot="16200000">
          <a:off x="594066" y="-522867"/>
          <a:ext cx="3132347" cy="4320480"/>
        </a:xfrm>
        <a:prstGeom prst="round1Rect">
          <a:avLst/>
        </a:prstGeom>
        <a:gradFill rotWithShape="0">
          <a:gsLst>
            <a:gs pos="0">
              <a:schemeClr val="accent4">
                <a:shade val="80000"/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4">
                <a:shade val="80000"/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4">
                <a:shade val="80000"/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smtClean="0"/>
            <a:t>Induce la liberación de los ácidos grasos del tejido adiposo y aumenta su concentración en los líquidos corporales  </a:t>
          </a:r>
          <a:endParaRPr lang="es-EC" sz="1800" kern="1200" dirty="0"/>
        </a:p>
      </dsp:txBody>
      <dsp:txXfrm rot="16200000">
        <a:off x="985609" y="-914411"/>
        <a:ext cx="2349261" cy="4320480"/>
      </dsp:txXfrm>
    </dsp:sp>
    <dsp:sp modelId="{59C1960B-8A15-496F-BB6A-8F3E9B8B25E5}">
      <dsp:nvSpPr>
        <dsp:cNvPr id="0" name=""/>
        <dsp:cNvSpPr/>
      </dsp:nvSpPr>
      <dsp:spPr>
        <a:xfrm>
          <a:off x="4320480" y="0"/>
          <a:ext cx="4320480" cy="3132347"/>
        </a:xfrm>
        <a:prstGeom prst="round1Rect">
          <a:avLst/>
        </a:prstGeom>
        <a:gradFill rotWithShape="0">
          <a:gsLst>
            <a:gs pos="0">
              <a:schemeClr val="accent4">
                <a:shade val="80000"/>
                <a:hueOff val="-6766"/>
                <a:satOff val="299"/>
                <a:lumOff val="7616"/>
                <a:alphaOff val="0"/>
                <a:shade val="47500"/>
                <a:satMod val="137000"/>
              </a:schemeClr>
            </a:gs>
            <a:gs pos="55000">
              <a:schemeClr val="accent4">
                <a:shade val="80000"/>
                <a:hueOff val="-6766"/>
                <a:satOff val="299"/>
                <a:lumOff val="7616"/>
                <a:alphaOff val="0"/>
                <a:shade val="69000"/>
                <a:satMod val="137000"/>
              </a:schemeClr>
            </a:gs>
            <a:gs pos="100000">
              <a:schemeClr val="accent4">
                <a:shade val="80000"/>
                <a:hueOff val="-6766"/>
                <a:satOff val="299"/>
                <a:lumOff val="7616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/>
            <a:t>Intensifica</a:t>
          </a:r>
          <a:r>
            <a:rPr lang="en-US" sz="1800" kern="1200" dirty="0" smtClean="0"/>
            <a:t> la </a:t>
          </a:r>
          <a:r>
            <a:rPr lang="en-US" sz="1800" kern="1200" dirty="0" err="1" smtClean="0"/>
            <a:t>conversión</a:t>
          </a:r>
          <a:r>
            <a:rPr lang="en-US" sz="1800" kern="1200" dirty="0" smtClean="0"/>
            <a:t> de </a:t>
          </a:r>
          <a:r>
            <a:rPr lang="en-US" sz="1800" kern="1200" dirty="0" err="1" smtClean="0"/>
            <a:t>ácidos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grasos</a:t>
          </a:r>
          <a:r>
            <a:rPr lang="en-US" sz="1800" kern="1200" dirty="0" smtClean="0"/>
            <a:t> en </a:t>
          </a:r>
          <a:r>
            <a:rPr lang="en-US" sz="1800" b="1" kern="1200" dirty="0" err="1" smtClean="0"/>
            <a:t>Acetil</a:t>
          </a:r>
          <a:r>
            <a:rPr lang="en-US" sz="1800" b="1" kern="1200" dirty="0" smtClean="0"/>
            <a:t> co A</a:t>
          </a:r>
          <a:r>
            <a:rPr lang="en-US" sz="1800" kern="1200" dirty="0" smtClean="0"/>
            <a:t> y </a:t>
          </a:r>
          <a:r>
            <a:rPr lang="en-US" sz="1800" kern="1200" dirty="0" err="1" smtClean="0"/>
            <a:t>su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utilización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como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fuente</a:t>
          </a:r>
          <a:r>
            <a:rPr lang="en-US" sz="1800" kern="1200" dirty="0" smtClean="0"/>
            <a:t> de </a:t>
          </a:r>
          <a:r>
            <a:rPr lang="en-US" sz="1800" kern="1200" dirty="0" err="1" smtClean="0"/>
            <a:t>energía</a:t>
          </a:r>
          <a:r>
            <a:rPr lang="en-US" sz="1800" kern="1200" dirty="0" smtClean="0"/>
            <a:t>  </a:t>
          </a:r>
          <a:endParaRPr lang="es-EC" sz="1800" kern="1200" dirty="0"/>
        </a:p>
      </dsp:txBody>
      <dsp:txXfrm>
        <a:off x="4320480" y="0"/>
        <a:ext cx="4320480" cy="2349261"/>
      </dsp:txXfrm>
    </dsp:sp>
    <dsp:sp modelId="{B9171587-BE33-4901-962B-3715EFF7FC5C}">
      <dsp:nvSpPr>
        <dsp:cNvPr id="0" name=""/>
        <dsp:cNvSpPr/>
      </dsp:nvSpPr>
      <dsp:spPr>
        <a:xfrm rot="10800000">
          <a:off x="0" y="3132347"/>
          <a:ext cx="4320480" cy="3132347"/>
        </a:xfrm>
        <a:prstGeom prst="round1Rect">
          <a:avLst/>
        </a:prstGeom>
        <a:gradFill rotWithShape="0">
          <a:gsLst>
            <a:gs pos="0">
              <a:schemeClr val="accent4">
                <a:shade val="80000"/>
                <a:hueOff val="-13533"/>
                <a:satOff val="597"/>
                <a:lumOff val="15231"/>
                <a:alphaOff val="0"/>
                <a:shade val="47500"/>
                <a:satMod val="137000"/>
              </a:schemeClr>
            </a:gs>
            <a:gs pos="55000">
              <a:schemeClr val="accent4">
                <a:shade val="80000"/>
                <a:hueOff val="-13533"/>
                <a:satOff val="597"/>
                <a:lumOff val="15231"/>
                <a:alphaOff val="0"/>
                <a:shade val="69000"/>
                <a:satMod val="137000"/>
              </a:schemeClr>
            </a:gs>
            <a:gs pos="100000">
              <a:schemeClr val="accent4">
                <a:shade val="80000"/>
                <a:hueOff val="-13533"/>
                <a:satOff val="597"/>
                <a:lumOff val="15231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Los </a:t>
          </a:r>
          <a:r>
            <a:rPr lang="en-US" sz="1800" kern="1200" dirty="0" err="1" smtClean="0"/>
            <a:t>lípidos</a:t>
          </a:r>
          <a:r>
            <a:rPr lang="en-US" sz="1800" kern="1200" dirty="0" smtClean="0"/>
            <a:t> se </a:t>
          </a:r>
          <a:r>
            <a:rPr lang="en-US" sz="1800" kern="1200" dirty="0" err="1" smtClean="0"/>
            <a:t>usan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como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fuente</a:t>
          </a:r>
          <a:r>
            <a:rPr lang="en-US" sz="1800" kern="1200" dirty="0" smtClean="0"/>
            <a:t> de </a:t>
          </a:r>
          <a:r>
            <a:rPr lang="en-US" sz="1800" kern="1200" dirty="0" err="1" smtClean="0"/>
            <a:t>energía</a:t>
          </a:r>
          <a:r>
            <a:rPr lang="en-US" sz="1800" kern="1200" dirty="0" smtClean="0"/>
            <a:t>, en </a:t>
          </a:r>
          <a:r>
            <a:rPr lang="en-US" sz="1800" kern="1200" dirty="0" err="1" smtClean="0"/>
            <a:t>detrimento</a:t>
          </a:r>
          <a:r>
            <a:rPr lang="en-US" sz="1800" kern="1200" dirty="0" smtClean="0"/>
            <a:t> de </a:t>
          </a:r>
          <a:r>
            <a:rPr lang="en-US" sz="1800" kern="1200" dirty="0" err="1" smtClean="0"/>
            <a:t>hidratos</a:t>
          </a:r>
          <a:r>
            <a:rPr lang="en-US" sz="1800" kern="1200" dirty="0" smtClean="0"/>
            <a:t> de </a:t>
          </a:r>
          <a:r>
            <a:rPr lang="en-US" sz="1800" kern="1200" dirty="0" err="1" smtClean="0"/>
            <a:t>carbono</a:t>
          </a:r>
          <a:r>
            <a:rPr lang="en-US" sz="1800" kern="1200" dirty="0" smtClean="0"/>
            <a:t> y </a:t>
          </a:r>
          <a:r>
            <a:rPr lang="en-US" sz="1800" kern="1200" dirty="0" err="1" smtClean="0"/>
            <a:t>proteínas</a:t>
          </a:r>
          <a:endParaRPr lang="es-EC" sz="1800" kern="1200" dirty="0"/>
        </a:p>
      </dsp:txBody>
      <dsp:txXfrm rot="10800000">
        <a:off x="0" y="3915434"/>
        <a:ext cx="4320480" cy="2349261"/>
      </dsp:txXfrm>
    </dsp:sp>
    <dsp:sp modelId="{F10B07B8-86E4-4F04-BBD5-BAF7D56BBAC7}">
      <dsp:nvSpPr>
        <dsp:cNvPr id="0" name=""/>
        <dsp:cNvSpPr/>
      </dsp:nvSpPr>
      <dsp:spPr>
        <a:xfrm rot="5400000">
          <a:off x="4914546" y="2538281"/>
          <a:ext cx="3132347" cy="4320480"/>
        </a:xfrm>
        <a:prstGeom prst="round1Rect">
          <a:avLst/>
        </a:prstGeom>
        <a:gradFill rotWithShape="0">
          <a:gsLst>
            <a:gs pos="0">
              <a:schemeClr val="accent4">
                <a:shade val="80000"/>
                <a:hueOff val="-20299"/>
                <a:satOff val="896"/>
                <a:lumOff val="22847"/>
                <a:alphaOff val="0"/>
                <a:shade val="47500"/>
                <a:satMod val="137000"/>
              </a:schemeClr>
            </a:gs>
            <a:gs pos="55000">
              <a:schemeClr val="accent4">
                <a:shade val="80000"/>
                <a:hueOff val="-20299"/>
                <a:satOff val="896"/>
                <a:lumOff val="22847"/>
                <a:alphaOff val="0"/>
                <a:shade val="69000"/>
                <a:satMod val="137000"/>
              </a:schemeClr>
            </a:gs>
            <a:gs pos="100000">
              <a:schemeClr val="accent4">
                <a:shade val="80000"/>
                <a:hueOff val="-20299"/>
                <a:satOff val="896"/>
                <a:lumOff val="22847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u="sng" kern="1200" dirty="0" err="1" smtClean="0"/>
            <a:t>Tarda</a:t>
          </a:r>
          <a:r>
            <a:rPr lang="en-US" sz="1800" u="sng" kern="1200" dirty="0" smtClean="0"/>
            <a:t> </a:t>
          </a:r>
          <a:r>
            <a:rPr lang="en-US" sz="1800" u="sng" kern="1200" dirty="0" err="1" smtClean="0"/>
            <a:t>varias</a:t>
          </a:r>
          <a:r>
            <a:rPr lang="en-US" sz="1800" u="sng" kern="1200" dirty="0" smtClean="0"/>
            <a:t> </a:t>
          </a:r>
          <a:r>
            <a:rPr lang="en-US" sz="1800" u="sng" kern="1200" dirty="0" err="1" smtClean="0"/>
            <a:t>horas</a:t>
          </a:r>
          <a:r>
            <a:rPr lang="en-US" sz="1800" u="sng" kern="1200" dirty="0" smtClean="0"/>
            <a:t> en </a:t>
          </a:r>
          <a:r>
            <a:rPr lang="en-US" sz="1800" u="sng" kern="1200" dirty="0" err="1" smtClean="0"/>
            <a:t>movilizar</a:t>
          </a:r>
          <a:r>
            <a:rPr lang="en-US" sz="1800" u="sng" kern="1200" dirty="0" smtClean="0"/>
            <a:t> </a:t>
          </a:r>
          <a:r>
            <a:rPr lang="en-US" sz="1800" u="sng" kern="1200" dirty="0" err="1" smtClean="0"/>
            <a:t>las</a:t>
          </a:r>
          <a:r>
            <a:rPr lang="en-US" sz="1800" u="sng" kern="1200" dirty="0" smtClean="0"/>
            <a:t> </a:t>
          </a:r>
          <a:r>
            <a:rPr lang="en-US" sz="1800" u="sng" kern="1200" dirty="0" err="1" smtClean="0"/>
            <a:t>grasas</a:t>
          </a:r>
          <a:r>
            <a:rPr lang="en-US" sz="1800" kern="1200" dirty="0" smtClean="0"/>
            <a:t>, </a:t>
          </a:r>
          <a:r>
            <a:rPr lang="en-US" sz="1800" kern="1200" dirty="0" err="1" smtClean="0"/>
            <a:t>mientras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que</a:t>
          </a:r>
          <a:r>
            <a:rPr lang="en-US" sz="1800" kern="1200" dirty="0" smtClean="0"/>
            <a:t> la </a:t>
          </a:r>
          <a:r>
            <a:rPr lang="en-US" sz="1800" kern="1200" dirty="0" err="1" smtClean="0"/>
            <a:t>intensificación</a:t>
          </a:r>
          <a:r>
            <a:rPr lang="en-US" sz="1800" kern="1200" dirty="0" smtClean="0"/>
            <a:t> de la </a:t>
          </a:r>
          <a:r>
            <a:rPr lang="en-US" sz="1800" u="sng" kern="1200" dirty="0" err="1" smtClean="0"/>
            <a:t>síntesis</a:t>
          </a:r>
          <a:r>
            <a:rPr lang="en-US" sz="1800" u="sng" kern="1200" dirty="0" smtClean="0"/>
            <a:t> de </a:t>
          </a:r>
          <a:r>
            <a:rPr lang="en-US" sz="1800" u="sng" kern="1200" dirty="0" err="1" smtClean="0"/>
            <a:t>proteínas</a:t>
          </a:r>
          <a:r>
            <a:rPr lang="en-US" sz="1800" u="sng" kern="1200" dirty="0" smtClean="0"/>
            <a:t> require </a:t>
          </a:r>
          <a:r>
            <a:rPr lang="en-US" sz="1800" u="sng" kern="1200" dirty="0" err="1" smtClean="0"/>
            <a:t>unos</a:t>
          </a:r>
          <a:r>
            <a:rPr lang="en-US" sz="1800" u="sng" kern="1200" dirty="0" smtClean="0"/>
            <a:t> </a:t>
          </a:r>
          <a:r>
            <a:rPr lang="en-US" sz="1800" u="sng" kern="1200" dirty="0" err="1" smtClean="0"/>
            <a:t>minutos</a:t>
          </a:r>
          <a:r>
            <a:rPr lang="en-US" sz="1800" u="sng" kern="1200" dirty="0" smtClean="0"/>
            <a:t> </a:t>
          </a:r>
          <a:endParaRPr lang="es-EC" sz="1800" u="sng" kern="1200" dirty="0"/>
        </a:p>
      </dsp:txBody>
      <dsp:txXfrm rot="5400000">
        <a:off x="5306089" y="2929825"/>
        <a:ext cx="2349261" cy="4320480"/>
      </dsp:txXfrm>
    </dsp:sp>
    <dsp:sp modelId="{E1A6FE9E-482A-4CAE-8D6A-C6D68A6ED8E2}">
      <dsp:nvSpPr>
        <dsp:cNvPr id="0" name=""/>
        <dsp:cNvSpPr/>
      </dsp:nvSpPr>
      <dsp:spPr>
        <a:xfrm>
          <a:off x="1770692" y="1922126"/>
          <a:ext cx="5099574" cy="2420443"/>
        </a:xfrm>
        <a:prstGeom prst="roundRect">
          <a:avLst/>
        </a:prstGeom>
        <a:gradFill rotWithShape="0">
          <a:gsLst>
            <a:gs pos="0">
              <a:schemeClr val="accent4">
                <a:tint val="40000"/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4">
                <a:tint val="40000"/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4">
                <a:tint val="40000"/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Algerian" pitchFamily="82" charset="0"/>
            </a:rPr>
            <a:t>HORMONA DEL CRECIMIENTO FAVORECE LA UTILIZACIÓN DE LA GRASA COMO FUENTE DE ENERGÍA</a:t>
          </a:r>
          <a:endParaRPr lang="es-EC" sz="2000" kern="1200" dirty="0">
            <a:latin typeface="Algerian" pitchFamily="82" charset="0"/>
          </a:endParaRPr>
        </a:p>
      </dsp:txBody>
      <dsp:txXfrm>
        <a:off x="1770692" y="1922126"/>
        <a:ext cx="5099574" cy="2420443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5DC03E8-34DF-4FF8-8A51-B0029883376B}">
      <dsp:nvSpPr>
        <dsp:cNvPr id="0" name=""/>
        <dsp:cNvSpPr/>
      </dsp:nvSpPr>
      <dsp:spPr>
        <a:xfrm>
          <a:off x="1497712" y="166639"/>
          <a:ext cx="4411923" cy="2224199"/>
        </a:xfrm>
        <a:prstGeom prst="ellipse">
          <a:avLst/>
        </a:prstGeom>
        <a:gradFill rotWithShape="0">
          <a:gsLst>
            <a:gs pos="0">
              <a:schemeClr val="accent4">
                <a:shade val="80000"/>
                <a:alpha val="50000"/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4">
                <a:shade val="80000"/>
                <a:alpha val="50000"/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4">
                <a:shade val="80000"/>
                <a:alpha val="50000"/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</dsp:sp>
    <dsp:sp modelId="{D533EBFF-FEE1-4412-88F0-C2DBD9D82841}">
      <dsp:nvSpPr>
        <dsp:cNvPr id="0" name=""/>
        <dsp:cNvSpPr/>
      </dsp:nvSpPr>
      <dsp:spPr>
        <a:xfrm>
          <a:off x="6720054" y="909058"/>
          <a:ext cx="400355" cy="400355"/>
        </a:xfrm>
        <a:prstGeom prst="ellipse">
          <a:avLst/>
        </a:prstGeom>
        <a:gradFill rotWithShape="0">
          <a:gsLst>
            <a:gs pos="0">
              <a:schemeClr val="accent4">
                <a:shade val="80000"/>
                <a:alpha val="50000"/>
                <a:hueOff val="0"/>
                <a:satOff val="2216"/>
                <a:lumOff val="1846"/>
                <a:alphaOff val="10000"/>
                <a:shade val="47500"/>
                <a:satMod val="137000"/>
              </a:schemeClr>
            </a:gs>
            <a:gs pos="55000">
              <a:schemeClr val="accent4">
                <a:shade val="80000"/>
                <a:alpha val="50000"/>
                <a:hueOff val="0"/>
                <a:satOff val="2216"/>
                <a:lumOff val="1846"/>
                <a:alphaOff val="10000"/>
                <a:shade val="69000"/>
                <a:satMod val="137000"/>
              </a:schemeClr>
            </a:gs>
            <a:gs pos="100000">
              <a:schemeClr val="accent4">
                <a:shade val="80000"/>
                <a:alpha val="50000"/>
                <a:hueOff val="0"/>
                <a:satOff val="2216"/>
                <a:lumOff val="1846"/>
                <a:alphaOff val="1000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</dsp:sp>
    <dsp:sp modelId="{606C7DCE-AE6B-4D69-881F-E74502AA8AFD}">
      <dsp:nvSpPr>
        <dsp:cNvPr id="0" name=""/>
        <dsp:cNvSpPr/>
      </dsp:nvSpPr>
      <dsp:spPr>
        <a:xfrm>
          <a:off x="1177650" y="73007"/>
          <a:ext cx="5421563" cy="4003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2860" rIns="0" bIns="2286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1800" kern="1200" dirty="0" smtClean="0"/>
            <a:t>La hormona del crecimiento(20 min) actúa sobre el hígado para formar pequeñas proteínas </a:t>
          </a:r>
          <a:r>
            <a:rPr lang="es-EC" sz="1800" b="1" kern="1200" dirty="0" smtClean="0"/>
            <a:t>somatomedinas (20 horas)</a:t>
          </a:r>
          <a:endParaRPr lang="es-EC" sz="1800" b="1" kern="1200" dirty="0"/>
        </a:p>
      </dsp:txBody>
      <dsp:txXfrm>
        <a:off x="1177650" y="73007"/>
        <a:ext cx="5421563" cy="400355"/>
      </dsp:txXfrm>
    </dsp:sp>
    <dsp:sp modelId="{C9790CAB-1BB7-4BB4-B08D-3089E4DD58DF}">
      <dsp:nvSpPr>
        <dsp:cNvPr id="0" name=""/>
        <dsp:cNvSpPr/>
      </dsp:nvSpPr>
      <dsp:spPr>
        <a:xfrm>
          <a:off x="2566145" y="1336650"/>
          <a:ext cx="2449256" cy="4404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2860" rIns="0" bIns="2286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C" sz="1800" kern="1200" dirty="0"/>
        </a:p>
      </dsp:txBody>
      <dsp:txXfrm>
        <a:off x="2566145" y="1336650"/>
        <a:ext cx="2449256" cy="440453"/>
      </dsp:txXfrm>
    </dsp:sp>
    <dsp:sp modelId="{29A01270-E8E7-4341-BCA7-7824AC45759C}">
      <dsp:nvSpPr>
        <dsp:cNvPr id="0" name=""/>
        <dsp:cNvSpPr/>
      </dsp:nvSpPr>
      <dsp:spPr>
        <a:xfrm>
          <a:off x="1535543" y="2176769"/>
          <a:ext cx="4456051" cy="2224199"/>
        </a:xfrm>
        <a:prstGeom prst="ellipse">
          <a:avLst/>
        </a:prstGeom>
        <a:gradFill rotWithShape="0">
          <a:gsLst>
            <a:gs pos="0">
              <a:schemeClr val="accent4">
                <a:shade val="80000"/>
                <a:alpha val="50000"/>
                <a:hueOff val="-1"/>
                <a:satOff val="4432"/>
                <a:lumOff val="3691"/>
                <a:alphaOff val="20000"/>
                <a:shade val="47500"/>
                <a:satMod val="137000"/>
              </a:schemeClr>
            </a:gs>
            <a:gs pos="55000">
              <a:schemeClr val="accent4">
                <a:shade val="80000"/>
                <a:alpha val="50000"/>
                <a:hueOff val="-1"/>
                <a:satOff val="4432"/>
                <a:lumOff val="3691"/>
                <a:alphaOff val="20000"/>
                <a:shade val="69000"/>
                <a:satMod val="137000"/>
              </a:schemeClr>
            </a:gs>
            <a:gs pos="100000">
              <a:schemeClr val="accent4">
                <a:shade val="80000"/>
                <a:alpha val="50000"/>
                <a:hueOff val="-1"/>
                <a:satOff val="4432"/>
                <a:lumOff val="3691"/>
                <a:alphaOff val="2000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</dsp:sp>
    <dsp:sp modelId="{8DE027AC-CA81-4809-B6A7-E958DF0F09DF}">
      <dsp:nvSpPr>
        <dsp:cNvPr id="0" name=""/>
        <dsp:cNvSpPr/>
      </dsp:nvSpPr>
      <dsp:spPr>
        <a:xfrm>
          <a:off x="6565713" y="2559241"/>
          <a:ext cx="400355" cy="400355"/>
        </a:xfrm>
        <a:prstGeom prst="ellipse">
          <a:avLst/>
        </a:prstGeom>
        <a:gradFill rotWithShape="0">
          <a:gsLst>
            <a:gs pos="0">
              <a:schemeClr val="accent4">
                <a:shade val="80000"/>
                <a:alpha val="50000"/>
                <a:hueOff val="-1"/>
                <a:satOff val="6648"/>
                <a:lumOff val="5537"/>
                <a:alphaOff val="30000"/>
                <a:shade val="47500"/>
                <a:satMod val="137000"/>
              </a:schemeClr>
            </a:gs>
            <a:gs pos="55000">
              <a:schemeClr val="accent4">
                <a:shade val="80000"/>
                <a:alpha val="50000"/>
                <a:hueOff val="-1"/>
                <a:satOff val="6648"/>
                <a:lumOff val="5537"/>
                <a:alphaOff val="30000"/>
                <a:shade val="69000"/>
                <a:satMod val="137000"/>
              </a:schemeClr>
            </a:gs>
            <a:gs pos="100000">
              <a:schemeClr val="accent4">
                <a:shade val="80000"/>
                <a:alpha val="50000"/>
                <a:hueOff val="-1"/>
                <a:satOff val="6648"/>
                <a:lumOff val="5537"/>
                <a:alphaOff val="3000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</dsp:sp>
    <dsp:sp modelId="{AD5408AC-80D6-4641-8153-81E5D71D6E8D}">
      <dsp:nvSpPr>
        <dsp:cNvPr id="0" name=""/>
        <dsp:cNvSpPr/>
      </dsp:nvSpPr>
      <dsp:spPr>
        <a:xfrm>
          <a:off x="892438" y="1406744"/>
          <a:ext cx="5227074" cy="8793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2860" rIns="0" bIns="2286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1800" kern="1200" dirty="0" smtClean="0"/>
            <a:t>A su vez, ejercen un potente efecto estimulador de todos los aspectos del crecimiento óseo  </a:t>
          </a:r>
          <a:endParaRPr lang="es-EC" sz="1800" kern="1200" dirty="0"/>
        </a:p>
      </dsp:txBody>
      <dsp:txXfrm>
        <a:off x="892438" y="1406744"/>
        <a:ext cx="5227074" cy="879373"/>
      </dsp:txXfrm>
    </dsp:sp>
    <dsp:sp modelId="{191F78B0-E4F8-4E93-A26A-CF1DCB4772B6}">
      <dsp:nvSpPr>
        <dsp:cNvPr id="0" name=""/>
        <dsp:cNvSpPr/>
      </dsp:nvSpPr>
      <dsp:spPr>
        <a:xfrm>
          <a:off x="1019920" y="2668230"/>
          <a:ext cx="4972089" cy="15074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2860" rIns="0" bIns="2286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1800" kern="1200" dirty="0" smtClean="0"/>
            <a:t>La somatomedina C denominada también factor de crecimiento parecido a la insulina I o IGF-I se correlaciona con la cantidad de GH producida</a:t>
          </a:r>
          <a:endParaRPr lang="es-EC" sz="1800" kern="1200" dirty="0"/>
        </a:p>
      </dsp:txBody>
      <dsp:txXfrm>
        <a:off x="1019920" y="2668230"/>
        <a:ext cx="4972089" cy="15074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23D7ADF-1796-4B44-A68C-8B25C8B13C58}" type="datetimeFigureOut">
              <a:rPr lang="es-ES"/>
              <a:pPr>
                <a:defRPr/>
              </a:pPr>
              <a:t>11/09/2014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ES" noProof="0" smtClean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177BE2D-C0F9-4FA1-BA9F-EA5AE04E356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17412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A070DD6-3B0D-4B24-9CF6-0941A9BD201C}" type="slidenum">
              <a:rPr lang="es-E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s-ES" dirty="0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GT" b="1" i="1" u="sng" dirty="0" smtClean="0">
                <a:solidFill>
                  <a:srgbClr val="FF0000"/>
                </a:solidFill>
              </a:rPr>
              <a:t>Glándula pineal, PÁNCREAS(CÉLULAS DELTA) PARA REDUCIR TODAS LAS FUNCIONES GASTROINTESTINALES(SECRECIÓN</a:t>
            </a:r>
            <a:r>
              <a:rPr lang="es-GT" b="1" i="1" u="sng" baseline="0" dirty="0" smtClean="0">
                <a:solidFill>
                  <a:srgbClr val="FF0000"/>
                </a:solidFill>
              </a:rPr>
              <a:t> Y MOTORA)…</a:t>
            </a:r>
            <a:endParaRPr lang="es-ES" b="1" i="1" u="sng" dirty="0">
              <a:solidFill>
                <a:srgbClr val="FF0000"/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77BE2D-C0F9-4FA1-BA9F-EA5AE04E3568}" type="slidenum">
              <a:rPr lang="es-ES" smtClean="0"/>
              <a:pPr>
                <a:defRPr/>
              </a:pPr>
              <a:t>34</a:t>
            </a:fld>
            <a:endParaRPr lang="es-E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18436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A436FEE-40A4-4ADA-B970-13DB2562E82A}" type="slidenum">
              <a:rPr lang="es-E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s-ES" dirty="0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19460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C7A969F-42A2-4791-A771-B3FE7E2BC894}" type="slidenum">
              <a:rPr lang="es-E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s-E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20484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71510C5-8470-497E-8BF5-531EC552B987}" type="slidenum">
              <a:rPr lang="es-E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s-E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22532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BE57A74-F4AD-4CEB-8CDC-D5633A3264A3}" type="slidenum">
              <a:rPr lang="es-E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s-E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23556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DDA34CC-B072-4B70-85D1-D1DE548E1392}" type="slidenum">
              <a:rPr lang="es-E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s-E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25604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1FEF20C-E771-4E2E-999B-DDEACBB85E76}" type="slidenum">
              <a:rPr lang="es-E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s-E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26628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BF31DFF-4377-40A6-A8E1-B7D65F091FCE}" type="slidenum">
              <a:rPr lang="es-E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s-E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27652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0C099A1-9C13-4CD2-B2BE-2800F9FFE4C6}" type="slidenum">
              <a:rPr lang="es-E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s-E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tángulo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36A97DA-51D2-4A33-AF54-30FF50C14203}" type="datetimeFigureOut">
              <a:rPr lang="es-EC" smtClean="0"/>
              <a:pPr>
                <a:defRPr/>
              </a:pPr>
              <a:t>11/09/2014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445166-EF93-43D9-A607-01BABFD758AA}" type="slidenum">
              <a:rPr lang="es-EC" smtClean="0"/>
              <a:pPr>
                <a:defRPr/>
              </a:pPr>
              <a:t>‹Nº›</a:t>
            </a:fld>
            <a:endParaRPr lang="es-EC"/>
          </a:p>
        </p:txBody>
      </p:sp>
      <p:sp>
        <p:nvSpPr>
          <p:cNvPr id="10" name="9 Rectángulo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31BB507-6A52-4288-8E25-8349B79249B7}" type="datetimeFigureOut">
              <a:rPr lang="es-EC" smtClean="0"/>
              <a:pPr>
                <a:defRPr/>
              </a:pPr>
              <a:t>11/09/2014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893386-3CA3-4AC2-9F4B-E469A792DCE7}" type="slidenum">
              <a:rPr lang="es-EC" smtClean="0"/>
              <a:pPr>
                <a:defRPr/>
              </a:pPr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tángulo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Rectángulo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109F257-1463-4F3E-9CF7-550EFAAEF835}" type="datetimeFigureOut">
              <a:rPr lang="es-EC" smtClean="0"/>
              <a:pPr>
                <a:defRPr/>
              </a:pPr>
              <a:t>11/09/2014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pPr>
              <a:defRPr/>
            </a:pPr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912B95-CCE7-48F8-AB29-8E10D80F5F83}" type="slidenum">
              <a:rPr lang="es-EC" smtClean="0"/>
              <a:pPr>
                <a:defRPr/>
              </a:pPr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326924D-611F-4EB6-99C3-143BA9B296EC}" type="datetimeFigureOut">
              <a:rPr lang="es-EC" smtClean="0"/>
              <a:pPr>
                <a:defRPr/>
              </a:pPr>
              <a:t>11/09/2014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2A3869-96D4-49BB-AA33-BF62EEB0D5B7}" type="slidenum">
              <a:rPr lang="es-EC" smtClean="0"/>
              <a:pPr>
                <a:defRPr/>
              </a:pPr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tángulo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11 Rectángulo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5E96273-F6A1-4681-B789-8DC4282202F3}" type="datetimeFigureOut">
              <a:rPr lang="es-EC" smtClean="0"/>
              <a:pPr>
                <a:defRPr/>
              </a:pPr>
              <a:t>11/09/2014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27F69F-E6A3-4FF6-8616-3FFE546FDD50}" type="slidenum">
              <a:rPr lang="es-EC" smtClean="0"/>
              <a:pPr>
                <a:defRPr/>
              </a:pPr>
              <a:t>‹Nº›</a:t>
            </a:fld>
            <a:endParaRPr lang="es-EC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D18B56C-9A91-4487-9B6F-91DB39F2DECB}" type="datetimeFigureOut">
              <a:rPr lang="es-EC" smtClean="0"/>
              <a:pPr>
                <a:defRPr/>
              </a:pPr>
              <a:t>11/09/2014</a:t>
            </a:fld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7BD915-E14F-4B0A-8CE4-3AA3251F232E}" type="slidenum">
              <a:rPr lang="es-EC" smtClean="0"/>
              <a:pPr>
                <a:defRPr/>
              </a:pPr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C57D3C8-2AD3-43D2-ACF5-15932E967B47}" type="datetimeFigureOut">
              <a:rPr lang="es-EC" smtClean="0"/>
              <a:pPr>
                <a:defRPr/>
              </a:pPr>
              <a:t>11/09/2014</a:t>
            </a:fld>
            <a:endParaRPr lang="es-EC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C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3DE55D-B3E3-463D-A5F2-FB75A577297B}" type="slidenum">
              <a:rPr lang="es-EC" smtClean="0"/>
              <a:pPr>
                <a:defRPr/>
              </a:pPr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5A6A6D3-DB37-4A5F-9A8C-B16CE40FBB0E}" type="datetimeFigureOut">
              <a:rPr lang="es-EC" smtClean="0"/>
              <a:pPr>
                <a:defRPr/>
              </a:pPr>
              <a:t>11/09/2014</a:t>
            </a:fld>
            <a:endParaRPr lang="es-EC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C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27831C-7C92-4574-8E6A-2FDDE4DE2D36}" type="slidenum">
              <a:rPr lang="es-EC" smtClean="0"/>
              <a:pPr>
                <a:defRPr/>
              </a:pPr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7867C9D-A60E-43BD-94E7-CBCCEC6F396F}" type="datetimeFigureOut">
              <a:rPr lang="es-EC" smtClean="0"/>
              <a:pPr>
                <a:defRPr/>
              </a:pPr>
              <a:t>11/09/2014</a:t>
            </a:fld>
            <a:endParaRPr lang="es-EC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3F182A-8585-47CC-821E-82EABEB4899F}" type="slidenum">
              <a:rPr lang="es-EC" smtClean="0"/>
              <a:pPr>
                <a:defRPr/>
              </a:pPr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9ED491A-5F8E-426E-8960-953563F734C3}" type="datetimeFigureOut">
              <a:rPr lang="es-EC" smtClean="0"/>
              <a:pPr>
                <a:defRPr/>
              </a:pPr>
              <a:t>11/09/2014</a:t>
            </a:fld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78C4FE-6610-4B06-91DE-C4C1D27F24FC}" type="slidenum">
              <a:rPr lang="es-EC" smtClean="0"/>
              <a:pPr>
                <a:defRPr/>
              </a:pPr>
              <a:t>‹Nº›</a:t>
            </a:fld>
            <a:endParaRPr lang="es-EC"/>
          </a:p>
        </p:txBody>
      </p:sp>
      <p:sp>
        <p:nvSpPr>
          <p:cNvPr id="12" name="11 Rectángulo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pPr>
              <a:defRPr/>
            </a:pPr>
            <a:fld id="{4856E1CE-80D1-42BC-A808-CBB8B3025250}" type="datetimeFigureOut">
              <a:rPr lang="es-EC" smtClean="0"/>
              <a:pPr>
                <a:defRPr/>
              </a:pPr>
              <a:t>11/09/2014</a:t>
            </a:fld>
            <a:endParaRPr lang="es-EC"/>
          </a:p>
        </p:txBody>
      </p:sp>
      <p:sp>
        <p:nvSpPr>
          <p:cNvPr id="11" name="10 Rectángulo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pPr>
              <a:defRPr/>
            </a:pPr>
            <a:fld id="{B081538B-2AF5-4390-AEA9-4B669C659E73}" type="slidenum">
              <a:rPr lang="es-EC" smtClean="0"/>
              <a:pPr>
                <a:defRPr/>
              </a:pPr>
              <a:t>‹Nº›</a:t>
            </a:fld>
            <a:endParaRPr lang="es-EC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6 Rectángulo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pPr>
              <a:defRPr/>
            </a:pPr>
            <a:fld id="{DD66EB26-DB58-4AD2-A3C3-81325529CA7D}" type="datetimeFigureOut">
              <a:rPr lang="es-EC" smtClean="0"/>
              <a:pPr>
                <a:defRPr/>
              </a:pPr>
              <a:t>11/09/2014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pPr>
              <a:defRPr/>
            </a:pPr>
            <a:fld id="{85BEB9F1-2409-44AE-B33D-EB43084D96B0}" type="slidenum">
              <a:rPr lang="es-EC" smtClean="0"/>
              <a:pPr>
                <a:defRPr/>
              </a:pPr>
              <a:t>‹Nº›</a:t>
            </a:fld>
            <a:endParaRPr lang="es-EC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ctrTitle"/>
          </p:nvPr>
        </p:nvSpPr>
        <p:spPr>
          <a:xfrm>
            <a:off x="743272" y="3699864"/>
            <a:ext cx="8077200" cy="1673352"/>
          </a:xfrm>
        </p:spPr>
        <p:txBody>
          <a:bodyPr>
            <a:normAutofit/>
          </a:bodyPr>
          <a:lstStyle/>
          <a:p>
            <a:pPr algn="r"/>
            <a:r>
              <a:rPr lang="es-GT" sz="3400" dirty="0" smtClean="0"/>
              <a:t>Hormonas Hipofisarias </a:t>
            </a:r>
            <a:br>
              <a:rPr lang="es-GT" sz="3400" dirty="0" smtClean="0"/>
            </a:br>
            <a:r>
              <a:rPr lang="es-GT" sz="3400" dirty="0" smtClean="0"/>
              <a:t>Y su Control por el Hipotálamo…</a:t>
            </a:r>
            <a:endParaRPr lang="es-ES" sz="3400" dirty="0"/>
          </a:p>
        </p:txBody>
      </p:sp>
      <p:sp>
        <p:nvSpPr>
          <p:cNvPr id="6" name="5 Subtítulo"/>
          <p:cNvSpPr>
            <a:spLocks noGrp="1"/>
          </p:cNvSpPr>
          <p:nvPr>
            <p:ph type="subTitle" idx="1"/>
          </p:nvPr>
        </p:nvSpPr>
        <p:spPr>
          <a:xfrm>
            <a:off x="827584" y="4941168"/>
            <a:ext cx="8077200" cy="1499616"/>
          </a:xfrm>
        </p:spPr>
        <p:txBody>
          <a:bodyPr/>
          <a:lstStyle/>
          <a:p>
            <a:pPr algn="r"/>
            <a:r>
              <a:rPr lang="es-GT" i="1" dirty="0" smtClean="0"/>
              <a:t>Dr. Johnnathan Emanuel Molina</a:t>
            </a:r>
          </a:p>
          <a:p>
            <a:pPr algn="r"/>
            <a:r>
              <a:rPr lang="es-GT" i="1" dirty="0" smtClean="0"/>
              <a:t>Médico y Cirujano</a:t>
            </a:r>
          </a:p>
          <a:p>
            <a:pPr algn="r"/>
            <a:r>
              <a:rPr lang="es-GT" i="1" dirty="0" smtClean="0"/>
              <a:t>Fisiología Humana</a:t>
            </a:r>
          </a:p>
          <a:p>
            <a:pPr algn="r"/>
            <a:r>
              <a:rPr lang="es-GT" i="1" dirty="0" smtClean="0"/>
              <a:t>Universidad de San Carlos de Guatemala</a:t>
            </a:r>
            <a:endParaRPr lang="es-ES" i="1" dirty="0"/>
          </a:p>
        </p:txBody>
      </p:sp>
      <p:pic>
        <p:nvPicPr>
          <p:cNvPr id="2050" name="Picture 2" descr="http://1.bp.blogspot.com/-9y3B9cruW_I/T6etyJmQc7I/AAAAAAAACfM/qUT-dcJz8Hc/s1600/inteligencia_emocio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1556792"/>
            <a:ext cx="4788024" cy="19108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http://www.jusac.net/wp-content/uploads/2011/05/PROPUESTA-LOGOTIPO-USAC-VERSION-FULL-COLOR.jpg"/>
          <p:cNvPicPr>
            <a:picLocks noChangeAspect="1" noChangeArrowheads="1"/>
          </p:cNvPicPr>
          <p:nvPr/>
        </p:nvPicPr>
        <p:blipFill>
          <a:blip r:embed="rId3" cstate="print"/>
          <a:srcRect l="16831" t="20955" r="14909" b="16179"/>
          <a:stretch>
            <a:fillRect/>
          </a:stretch>
        </p:blipFill>
        <p:spPr bwMode="auto">
          <a:xfrm>
            <a:off x="0" y="1"/>
            <a:ext cx="2771800" cy="10251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4274" name="Picture 2" descr="http://doctorbuendia.com/wp-content/uploads/2013/05/hipofisis-ANATOMI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556792"/>
            <a:ext cx="8571681" cy="48825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1 Título"/>
          <p:cNvSpPr>
            <a:spLocks noGrp="1"/>
          </p:cNvSpPr>
          <p:nvPr>
            <p:ph type="title"/>
          </p:nvPr>
        </p:nvSpPr>
        <p:spPr>
          <a:xfrm>
            <a:off x="0" y="332656"/>
            <a:ext cx="8640763" cy="923925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sz="1800" dirty="0" smtClean="0">
                <a:latin typeface="Calibri" pitchFamily="34" charset="0"/>
                <a:cs typeface="Trebuchet MS" pitchFamily="34" charset="0"/>
              </a:rPr>
              <a:t>HORMONAS LIBERADORAS E INHIBIDORAS </a:t>
            </a:r>
            <a:r>
              <a:rPr lang="en-US" sz="1800" i="1" u="sng" dirty="0" smtClean="0">
                <a:latin typeface="Calibri" pitchFamily="34" charset="0"/>
                <a:cs typeface="Trebuchet MS" pitchFamily="34" charset="0"/>
              </a:rPr>
              <a:t>HIPOTALÁMICAS</a:t>
            </a:r>
            <a:r>
              <a:rPr lang="en-US" sz="1800" dirty="0" smtClean="0">
                <a:latin typeface="Calibri" pitchFamily="34" charset="0"/>
                <a:cs typeface="Trebuchet MS" pitchFamily="34" charset="0"/>
              </a:rPr>
              <a:t> CONTROLA LA SECRECIÓN DE LA ADENOHIPÓFISIS  (Son </a:t>
            </a:r>
            <a:r>
              <a:rPr lang="en-US" sz="1800" dirty="0" err="1" smtClean="0">
                <a:latin typeface="Calibri" pitchFamily="34" charset="0"/>
                <a:cs typeface="Trebuchet MS" pitchFamily="34" charset="0"/>
              </a:rPr>
              <a:t>secretadas</a:t>
            </a:r>
            <a:r>
              <a:rPr lang="en-US" sz="1800" dirty="0" smtClean="0">
                <a:latin typeface="Calibri" pitchFamily="34" charset="0"/>
                <a:cs typeface="Trebuchet MS" pitchFamily="34" charset="0"/>
              </a:rPr>
              <a:t> en la </a:t>
            </a:r>
            <a:r>
              <a:rPr lang="en-US" sz="1800" u="sng" dirty="0" err="1" smtClean="0">
                <a:latin typeface="Calibri" pitchFamily="34" charset="0"/>
                <a:cs typeface="Trebuchet MS" pitchFamily="34" charset="0"/>
              </a:rPr>
              <a:t>eminencia</a:t>
            </a:r>
            <a:r>
              <a:rPr lang="en-US" sz="1800" u="sng" dirty="0" smtClean="0">
                <a:latin typeface="Calibri" pitchFamily="34" charset="0"/>
                <a:cs typeface="Trebuchet MS" pitchFamily="34" charset="0"/>
              </a:rPr>
              <a:t> media/Tuber </a:t>
            </a:r>
            <a:r>
              <a:rPr lang="en-US" sz="1800" u="sng" dirty="0" err="1" smtClean="0">
                <a:latin typeface="Calibri" pitchFamily="34" charset="0"/>
                <a:cs typeface="Trebuchet MS" pitchFamily="34" charset="0"/>
              </a:rPr>
              <a:t>cinereum</a:t>
            </a:r>
            <a:r>
              <a:rPr lang="en-US" sz="1800" dirty="0" smtClean="0">
                <a:latin typeface="Calibri" pitchFamily="34" charset="0"/>
                <a:cs typeface="Trebuchet MS" pitchFamily="34" charset="0"/>
              </a:rPr>
              <a:t>)</a:t>
            </a:r>
            <a:endParaRPr lang="es-EC" sz="1800" dirty="0" smtClean="0">
              <a:latin typeface="Calibri" pitchFamily="34" charset="0"/>
              <a:cs typeface="Trebuchet MS" pitchFamily="34" charset="0"/>
            </a:endParaRPr>
          </a:p>
        </p:txBody>
      </p:sp>
      <p:graphicFrame>
        <p:nvGraphicFramePr>
          <p:cNvPr id="6" name="5 Marcador de contenido"/>
          <p:cNvGraphicFramePr>
            <a:graphicFrameLocks noGrp="1"/>
          </p:cNvGraphicFramePr>
          <p:nvPr>
            <p:ph idx="1"/>
          </p:nvPr>
        </p:nvGraphicFramePr>
        <p:xfrm>
          <a:off x="251520" y="1628800"/>
          <a:ext cx="8569325" cy="4905374"/>
        </p:xfrm>
        <a:graphic>
          <a:graphicData uri="http://schemas.openxmlformats.org/drawingml/2006/table">
            <a:tbl>
              <a:tblPr firstRow="1" bandRow="1">
                <a:tableStyleId>{1E171933-4619-4E11-9A3F-F7608DF75F80}</a:tableStyleId>
              </a:tblPr>
              <a:tblGrid>
                <a:gridCol w="3384523"/>
                <a:gridCol w="5184802"/>
              </a:tblGrid>
              <a:tr h="542273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Hormonas</a:t>
                      </a:r>
                      <a:r>
                        <a:rPr lang="en-US" sz="1800" baseline="0" dirty="0" smtClean="0"/>
                        <a:t> </a:t>
                      </a:r>
                      <a:endParaRPr lang="es-EC" sz="1800" b="0" dirty="0">
                        <a:latin typeface="Algerian" pitchFamily="82" charset="0"/>
                      </a:endParaRPr>
                    </a:p>
                  </a:txBody>
                  <a:tcPr marL="91444" marR="91444" marT="45717" marB="4571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/>
                        <a:t>Funciones</a:t>
                      </a:r>
                      <a:r>
                        <a:rPr lang="en-US" sz="1800" dirty="0" smtClean="0"/>
                        <a:t> </a:t>
                      </a:r>
                      <a:endParaRPr lang="es-EC" sz="1800" b="0" dirty="0">
                        <a:latin typeface="Algerian" pitchFamily="82" charset="0"/>
                      </a:endParaRPr>
                    </a:p>
                  </a:txBody>
                  <a:tcPr marL="91444" marR="91444" marT="45717" marB="45717"/>
                </a:tc>
              </a:tr>
              <a:tr h="720034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sz="1800" dirty="0" smtClean="0"/>
                        <a:t>Liberadora</a:t>
                      </a:r>
                      <a:r>
                        <a:rPr lang="en-US" sz="1800" baseline="0" dirty="0" smtClean="0"/>
                        <a:t> de tirotropina (TRH)</a:t>
                      </a:r>
                      <a:endParaRPr lang="es-EC" sz="1800" dirty="0"/>
                    </a:p>
                  </a:txBody>
                  <a:tcPr marL="91444" marR="91444" marT="45717" marB="45717"/>
                </a:tc>
                <a:tc>
                  <a:txBody>
                    <a:bodyPr/>
                    <a:lstStyle/>
                    <a:p>
                      <a:r>
                        <a:rPr lang="en-US" sz="1800" u="sng" dirty="0" smtClean="0"/>
                        <a:t>Estimula</a:t>
                      </a:r>
                      <a:r>
                        <a:rPr lang="en-US" sz="1800" u="sng" baseline="0" dirty="0" smtClean="0"/>
                        <a:t> </a:t>
                      </a:r>
                      <a:r>
                        <a:rPr lang="en-US" sz="1800" baseline="0" dirty="0" smtClean="0"/>
                        <a:t>la secreción de TSH  por las células tirotropas </a:t>
                      </a:r>
                      <a:endParaRPr lang="es-EC" sz="1800" dirty="0"/>
                    </a:p>
                  </a:txBody>
                  <a:tcPr marL="91444" marR="91444" marT="45717" marB="45717"/>
                </a:tc>
              </a:tr>
              <a:tr h="720034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en-US" sz="1800" dirty="0" smtClean="0"/>
                        <a:t>2.    </a:t>
                      </a:r>
                      <a:r>
                        <a:rPr lang="en-US" sz="1800" dirty="0" err="1" smtClean="0"/>
                        <a:t>Liberadora</a:t>
                      </a:r>
                      <a:r>
                        <a:rPr lang="en-US" sz="1800" dirty="0" smtClean="0"/>
                        <a:t> de gonadotropinas (GnRH)</a:t>
                      </a:r>
                      <a:endParaRPr lang="es-EC" sz="1800" dirty="0"/>
                    </a:p>
                  </a:txBody>
                  <a:tcPr marL="91444" marR="91444" marT="45717" marB="45717"/>
                </a:tc>
                <a:tc>
                  <a:txBody>
                    <a:bodyPr/>
                    <a:lstStyle/>
                    <a:p>
                      <a:r>
                        <a:rPr lang="en-US" sz="1800" u="sng" dirty="0" smtClean="0"/>
                        <a:t>Estimula</a:t>
                      </a:r>
                      <a:r>
                        <a:rPr lang="en-US" sz="1800" baseline="0" dirty="0" smtClean="0"/>
                        <a:t> la secreción de </a:t>
                      </a:r>
                      <a:r>
                        <a:rPr lang="en-US" sz="1800" u="sng" baseline="0" dirty="0" smtClean="0"/>
                        <a:t>FSH y LH</a:t>
                      </a:r>
                      <a:r>
                        <a:rPr lang="en-US" sz="1800" baseline="0" dirty="0" smtClean="0"/>
                        <a:t> por células gonadótropas </a:t>
                      </a:r>
                      <a:endParaRPr lang="es-EC" sz="1800" dirty="0"/>
                    </a:p>
                  </a:txBody>
                  <a:tcPr marL="91444" marR="91444" marT="45717" marB="45717"/>
                </a:tc>
              </a:tr>
              <a:tr h="648031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en-US" sz="1800" dirty="0" smtClean="0"/>
                        <a:t>3.     </a:t>
                      </a:r>
                      <a:r>
                        <a:rPr lang="en-US" sz="1800" dirty="0" err="1" smtClean="0"/>
                        <a:t>Liberadora</a:t>
                      </a:r>
                      <a:r>
                        <a:rPr lang="en-US" sz="1800" dirty="0" smtClean="0"/>
                        <a:t> de corticotropina (CRH)</a:t>
                      </a:r>
                      <a:endParaRPr lang="es-EC" sz="1800" dirty="0"/>
                    </a:p>
                  </a:txBody>
                  <a:tcPr marL="91444" marR="91444" marT="45717" marB="45717"/>
                </a:tc>
                <a:tc>
                  <a:txBody>
                    <a:bodyPr/>
                    <a:lstStyle/>
                    <a:p>
                      <a:r>
                        <a:rPr lang="en-US" sz="1800" u="sng" dirty="0" smtClean="0"/>
                        <a:t>Estimula</a:t>
                      </a:r>
                      <a:r>
                        <a:rPr lang="en-US" sz="1800" baseline="0" dirty="0" smtClean="0"/>
                        <a:t> la secreción de ACTH por las células corticotropas </a:t>
                      </a:r>
                      <a:endParaRPr lang="es-EC" sz="1800" dirty="0"/>
                    </a:p>
                  </a:txBody>
                  <a:tcPr marL="91444" marR="91444" marT="45717" marB="45717"/>
                </a:tc>
              </a:tr>
              <a:tr h="720034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en-US" sz="1800" dirty="0" smtClean="0"/>
                        <a:t>4.    </a:t>
                      </a:r>
                      <a:r>
                        <a:rPr lang="en-US" sz="1800" dirty="0" err="1" smtClean="0"/>
                        <a:t>Liberadora</a:t>
                      </a:r>
                      <a:r>
                        <a:rPr lang="en-US" sz="1800" baseline="0" dirty="0" smtClean="0"/>
                        <a:t> de hormona de crecimiento (GHRH)</a:t>
                      </a:r>
                      <a:endParaRPr lang="es-EC" sz="1800" dirty="0"/>
                    </a:p>
                  </a:txBody>
                  <a:tcPr marL="91444" marR="91444" marT="45717" marB="45717"/>
                </a:tc>
                <a:tc>
                  <a:txBody>
                    <a:bodyPr/>
                    <a:lstStyle/>
                    <a:p>
                      <a:r>
                        <a:rPr lang="en-US" sz="1800" u="sng" dirty="0" smtClean="0"/>
                        <a:t>Estimula</a:t>
                      </a:r>
                      <a:r>
                        <a:rPr lang="en-US" sz="1800" dirty="0" smtClean="0"/>
                        <a:t> la secreción de GH </a:t>
                      </a:r>
                      <a:r>
                        <a:rPr lang="en-US" sz="1800" dirty="0" err="1" smtClean="0"/>
                        <a:t>por</a:t>
                      </a:r>
                      <a:r>
                        <a:rPr lang="en-US" sz="1800" dirty="0" smtClean="0"/>
                        <a:t> las células</a:t>
                      </a:r>
                      <a:r>
                        <a:rPr lang="en-US" sz="1800" baseline="0" dirty="0" smtClean="0"/>
                        <a:t> somatótropas</a:t>
                      </a:r>
                      <a:endParaRPr lang="es-EC" sz="1800" dirty="0"/>
                    </a:p>
                  </a:txBody>
                  <a:tcPr marL="91444" marR="91444" marT="45717" marB="45717"/>
                </a:tc>
              </a:tr>
              <a:tr h="914894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en-US" sz="1800" dirty="0" smtClean="0"/>
                        <a:t>5.    </a:t>
                      </a:r>
                      <a:r>
                        <a:rPr lang="en-US" sz="1800" dirty="0" err="1" smtClean="0"/>
                        <a:t>Hormona</a:t>
                      </a:r>
                      <a:r>
                        <a:rPr lang="en-US" sz="1800" dirty="0" smtClean="0"/>
                        <a:t> inhibidora de la hormona de crecimiento (somatostatina )</a:t>
                      </a:r>
                      <a:endParaRPr lang="es-EC" sz="1800" dirty="0"/>
                    </a:p>
                  </a:txBody>
                  <a:tcPr marL="91444" marR="91444" marT="45717" marB="45717"/>
                </a:tc>
                <a:tc>
                  <a:txBody>
                    <a:bodyPr/>
                    <a:lstStyle/>
                    <a:p>
                      <a:r>
                        <a:rPr lang="en-US" sz="1800" u="sng" dirty="0" smtClean="0"/>
                        <a:t>Inhibe</a:t>
                      </a:r>
                      <a:r>
                        <a:rPr lang="en-US" sz="1800" dirty="0" smtClean="0"/>
                        <a:t> la secreción de GH </a:t>
                      </a:r>
                      <a:r>
                        <a:rPr lang="en-US" sz="1800" dirty="0" err="1" smtClean="0"/>
                        <a:t>por</a:t>
                      </a:r>
                      <a:r>
                        <a:rPr lang="en-US" sz="1800" dirty="0" smtClean="0"/>
                        <a:t> las células</a:t>
                      </a:r>
                      <a:r>
                        <a:rPr lang="en-US" sz="1800" baseline="0" dirty="0" smtClean="0"/>
                        <a:t> somatótropas</a:t>
                      </a:r>
                      <a:endParaRPr lang="es-EC" sz="1800" dirty="0"/>
                    </a:p>
                  </a:txBody>
                  <a:tcPr marL="91444" marR="91444" marT="45717" marB="45717"/>
                </a:tc>
              </a:tr>
              <a:tr h="640074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en-US" sz="1800" dirty="0" smtClean="0"/>
                        <a:t>6.    </a:t>
                      </a:r>
                      <a:r>
                        <a:rPr lang="en-US" sz="1800" dirty="0" err="1" smtClean="0"/>
                        <a:t>Hormona</a:t>
                      </a:r>
                      <a:r>
                        <a:rPr lang="en-US" sz="1800" dirty="0" smtClean="0"/>
                        <a:t> inhibidora de la prolactina (PIH)</a:t>
                      </a:r>
                      <a:endParaRPr lang="es-EC" sz="1800" dirty="0"/>
                    </a:p>
                  </a:txBody>
                  <a:tcPr marL="91444" marR="91444" marT="45717" marB="45717"/>
                </a:tc>
                <a:tc>
                  <a:txBody>
                    <a:bodyPr/>
                    <a:lstStyle/>
                    <a:p>
                      <a:r>
                        <a:rPr lang="en-US" sz="1800" u="sng" dirty="0" smtClean="0"/>
                        <a:t>Inhibe</a:t>
                      </a:r>
                      <a:r>
                        <a:rPr lang="en-US" sz="1800" baseline="0" dirty="0" smtClean="0"/>
                        <a:t> la secreción de prolactina por las células lactótrofas </a:t>
                      </a:r>
                      <a:endParaRPr lang="es-EC" sz="1800" dirty="0"/>
                    </a:p>
                  </a:txBody>
                  <a:tcPr marL="91444" marR="91444" marT="45717" marB="45717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Título"/>
          <p:cNvSpPr>
            <a:spLocks noGrp="1"/>
          </p:cNvSpPr>
          <p:nvPr>
            <p:ph type="title"/>
          </p:nvPr>
        </p:nvSpPr>
        <p:spPr>
          <a:xfrm>
            <a:off x="179388" y="476250"/>
            <a:ext cx="8785225" cy="923925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200" dirty="0" smtClean="0">
                <a:latin typeface="Calibri" pitchFamily="34" charset="0"/>
                <a:cs typeface="Trebuchet MS" pitchFamily="34" charset="0"/>
              </a:rPr>
              <a:t>FUNCIONES FISIOLÓGICAS DE LA HORMONA DE CRECIMIENTO…</a:t>
            </a:r>
            <a:endParaRPr lang="es-EC" sz="2200" dirty="0" smtClean="0">
              <a:latin typeface="Calibri" pitchFamily="34" charset="0"/>
              <a:cs typeface="Trebuchet MS" pitchFamily="34" charset="0"/>
            </a:endParaRPr>
          </a:p>
        </p:txBody>
      </p:sp>
      <p:sp>
        <p:nvSpPr>
          <p:cNvPr id="11267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 eaLnBrk="1" hangingPunct="1"/>
            <a:r>
              <a:rPr lang="en-US" sz="2400" dirty="0" err="1" smtClean="0"/>
              <a:t>Todas</a:t>
            </a:r>
            <a:r>
              <a:rPr lang="en-US" sz="2400" dirty="0" smtClean="0"/>
              <a:t> </a:t>
            </a:r>
            <a:r>
              <a:rPr lang="en-US" sz="2400" dirty="0" err="1" smtClean="0"/>
              <a:t>las</a:t>
            </a:r>
            <a:r>
              <a:rPr lang="en-US" sz="2400" dirty="0" smtClean="0"/>
              <a:t> </a:t>
            </a:r>
            <a:r>
              <a:rPr lang="en-US" sz="2400" dirty="0" err="1" smtClean="0"/>
              <a:t>hormonas</a:t>
            </a:r>
            <a:r>
              <a:rPr lang="en-US" sz="2400" dirty="0" smtClean="0"/>
              <a:t> </a:t>
            </a:r>
            <a:r>
              <a:rPr lang="en-US" sz="2400" dirty="0" err="1" smtClean="0"/>
              <a:t>adenohipofisarias</a:t>
            </a:r>
            <a:r>
              <a:rPr lang="en-US" sz="2400" dirty="0" smtClean="0"/>
              <a:t> EXCEPTO la </a:t>
            </a:r>
            <a:r>
              <a:rPr lang="en-US" sz="2400" dirty="0" err="1" smtClean="0"/>
              <a:t>hormona</a:t>
            </a:r>
            <a:r>
              <a:rPr lang="en-US" sz="2400" dirty="0" smtClean="0"/>
              <a:t> de </a:t>
            </a:r>
            <a:r>
              <a:rPr lang="en-US" sz="2400" dirty="0" err="1" smtClean="0"/>
              <a:t>crecimiento</a:t>
            </a:r>
            <a:r>
              <a:rPr lang="en-US" sz="2400" dirty="0" smtClean="0"/>
              <a:t>, </a:t>
            </a:r>
            <a:r>
              <a:rPr lang="en-US" sz="2400" dirty="0" err="1" smtClean="0"/>
              <a:t>ejerce</a:t>
            </a:r>
            <a:r>
              <a:rPr lang="en-US" sz="2400" dirty="0" smtClean="0"/>
              <a:t> </a:t>
            </a:r>
            <a:r>
              <a:rPr lang="en-US" sz="2400" dirty="0" err="1" smtClean="0"/>
              <a:t>sus</a:t>
            </a:r>
            <a:r>
              <a:rPr lang="en-US" sz="2400" dirty="0" smtClean="0"/>
              <a:t> </a:t>
            </a:r>
            <a:r>
              <a:rPr lang="en-US" sz="2400" dirty="0" err="1" smtClean="0"/>
              <a:t>efectos</a:t>
            </a:r>
            <a:r>
              <a:rPr lang="en-US" sz="2400" dirty="0" smtClean="0"/>
              <a:t> </a:t>
            </a:r>
            <a:r>
              <a:rPr lang="en-US" sz="2400" dirty="0" err="1" smtClean="0"/>
              <a:t>mediante</a:t>
            </a:r>
            <a:r>
              <a:rPr lang="en-US" sz="2400" dirty="0" smtClean="0"/>
              <a:t> la </a:t>
            </a:r>
            <a:r>
              <a:rPr lang="en-US" sz="2400" dirty="0" err="1" smtClean="0"/>
              <a:t>estimulación</a:t>
            </a:r>
            <a:r>
              <a:rPr lang="en-US" sz="2400" dirty="0" smtClean="0"/>
              <a:t> de </a:t>
            </a:r>
            <a:r>
              <a:rPr lang="en-US" sz="2400" dirty="0" err="1" smtClean="0"/>
              <a:t>las</a:t>
            </a:r>
            <a:r>
              <a:rPr lang="en-US" sz="2400" dirty="0" smtClean="0"/>
              <a:t> </a:t>
            </a:r>
            <a:r>
              <a:rPr lang="en-US" sz="2400" dirty="0" err="1" smtClean="0"/>
              <a:t>glándulas</a:t>
            </a:r>
            <a:r>
              <a:rPr lang="en-US" sz="2400" dirty="0" smtClean="0"/>
              <a:t> </a:t>
            </a:r>
            <a:r>
              <a:rPr lang="en-US" sz="2400" dirty="0" err="1" smtClean="0"/>
              <a:t>efectoras</a:t>
            </a:r>
            <a:r>
              <a:rPr lang="en-US" sz="2400" dirty="0" smtClean="0"/>
              <a:t> </a:t>
            </a:r>
          </a:p>
          <a:p>
            <a:pPr algn="just" eaLnBrk="1" hangingPunct="1"/>
            <a:endParaRPr lang="en-US" sz="2400" dirty="0" smtClean="0"/>
          </a:p>
          <a:p>
            <a:pPr algn="just" eaLnBrk="1" hangingPunct="1"/>
            <a:r>
              <a:rPr lang="en-US" sz="2400" dirty="0" smtClean="0"/>
              <a:t>Como la </a:t>
            </a:r>
            <a:r>
              <a:rPr lang="en-US" sz="2400" dirty="0" err="1" smtClean="0"/>
              <a:t>glándula</a:t>
            </a:r>
            <a:r>
              <a:rPr lang="en-US" sz="2400" dirty="0" smtClean="0"/>
              <a:t> </a:t>
            </a:r>
            <a:r>
              <a:rPr lang="en-US" sz="2400" dirty="0" err="1" smtClean="0"/>
              <a:t>tiroides</a:t>
            </a:r>
            <a:r>
              <a:rPr lang="en-US" sz="2400" dirty="0" smtClean="0"/>
              <a:t>,  </a:t>
            </a:r>
            <a:r>
              <a:rPr lang="en-US" sz="2400" dirty="0" err="1" smtClean="0"/>
              <a:t>corteza</a:t>
            </a:r>
            <a:r>
              <a:rPr lang="en-US" sz="2400" dirty="0" smtClean="0"/>
              <a:t> </a:t>
            </a:r>
            <a:r>
              <a:rPr lang="en-US" sz="2400" dirty="0" err="1" smtClean="0"/>
              <a:t>suprarrenal</a:t>
            </a:r>
            <a:r>
              <a:rPr lang="en-US" sz="2400" dirty="0" smtClean="0"/>
              <a:t>, </a:t>
            </a:r>
            <a:r>
              <a:rPr lang="en-US" sz="2400" dirty="0" err="1" smtClean="0"/>
              <a:t>glándulas</a:t>
            </a:r>
            <a:r>
              <a:rPr lang="en-US" sz="2400" dirty="0" smtClean="0"/>
              <a:t> </a:t>
            </a:r>
            <a:r>
              <a:rPr lang="en-US" sz="2400" dirty="0" err="1" smtClean="0"/>
              <a:t>mamarias</a:t>
            </a:r>
            <a:r>
              <a:rPr lang="en-US" sz="2400" dirty="0" smtClean="0"/>
              <a:t> los </a:t>
            </a:r>
            <a:r>
              <a:rPr lang="en-US" sz="2400" dirty="0" err="1" smtClean="0"/>
              <a:t>ovarios</a:t>
            </a:r>
            <a:r>
              <a:rPr lang="en-US" sz="2400" dirty="0" smtClean="0"/>
              <a:t>, </a:t>
            </a:r>
            <a:r>
              <a:rPr lang="en-US" sz="2400" dirty="0" err="1" smtClean="0"/>
              <a:t>testículos</a:t>
            </a:r>
            <a:r>
              <a:rPr lang="en-US" sz="2400" dirty="0" smtClean="0"/>
              <a:t> </a:t>
            </a:r>
          </a:p>
          <a:p>
            <a:pPr algn="just" eaLnBrk="1" hangingPunct="1"/>
            <a:endParaRPr lang="en-US" sz="2400" dirty="0" smtClean="0"/>
          </a:p>
          <a:p>
            <a:pPr algn="just" eaLnBrk="1" hangingPunct="1"/>
            <a:r>
              <a:rPr lang="en-US" sz="2400" dirty="0" err="1" smtClean="0"/>
              <a:t>Ejerce</a:t>
            </a:r>
            <a:r>
              <a:rPr lang="en-US" sz="2400" dirty="0" smtClean="0"/>
              <a:t> un </a:t>
            </a:r>
            <a:r>
              <a:rPr lang="en-US" sz="2400" dirty="0" err="1" smtClean="0"/>
              <a:t>efecto</a:t>
            </a:r>
            <a:r>
              <a:rPr lang="en-US" sz="2400" dirty="0" smtClean="0"/>
              <a:t> </a:t>
            </a:r>
            <a:r>
              <a:rPr lang="en-US" sz="2400" dirty="0" err="1" smtClean="0"/>
              <a:t>directo</a:t>
            </a:r>
            <a:r>
              <a:rPr lang="en-US" sz="2400" dirty="0" smtClean="0"/>
              <a:t> </a:t>
            </a:r>
            <a:r>
              <a:rPr lang="en-US" sz="2400" dirty="0" err="1" smtClean="0"/>
              <a:t>sobre</a:t>
            </a:r>
            <a:r>
              <a:rPr lang="en-US" sz="2400" dirty="0" smtClean="0"/>
              <a:t> </a:t>
            </a:r>
            <a:r>
              <a:rPr lang="en-US" sz="2400" dirty="0" err="1" smtClean="0"/>
              <a:t>casi</a:t>
            </a:r>
            <a:r>
              <a:rPr lang="en-US" sz="2400" dirty="0" smtClean="0"/>
              <a:t> </a:t>
            </a:r>
            <a:r>
              <a:rPr lang="en-US" sz="2400" dirty="0" err="1" smtClean="0"/>
              <a:t>todos</a:t>
            </a:r>
            <a:r>
              <a:rPr lang="en-US" sz="2400" dirty="0" smtClean="0"/>
              <a:t> los </a:t>
            </a:r>
            <a:r>
              <a:rPr lang="en-US" sz="2400" dirty="0" err="1" smtClean="0"/>
              <a:t>tejidos</a:t>
            </a:r>
            <a:r>
              <a:rPr lang="en-US" sz="2400" dirty="0" smtClean="0"/>
              <a:t> del </a:t>
            </a:r>
            <a:r>
              <a:rPr lang="en-US" sz="2400" dirty="0" err="1" smtClean="0"/>
              <a:t>organismo</a:t>
            </a:r>
            <a:endParaRPr lang="es-EC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1 Título"/>
          <p:cNvSpPr>
            <a:spLocks noGrp="1"/>
          </p:cNvSpPr>
          <p:nvPr>
            <p:ph type="title"/>
          </p:nvPr>
        </p:nvSpPr>
        <p:spPr>
          <a:xfrm>
            <a:off x="358775" y="332656"/>
            <a:ext cx="8785225" cy="923925"/>
          </a:xfrm>
        </p:spPr>
        <p:txBody>
          <a:bodyPr>
            <a:normAutofit/>
          </a:bodyPr>
          <a:lstStyle/>
          <a:p>
            <a:pPr eaLnBrk="1" hangingPunct="1"/>
            <a:r>
              <a:rPr lang="en-US" sz="1800" dirty="0" smtClean="0">
                <a:latin typeface="Calibri" pitchFamily="34" charset="0"/>
                <a:cs typeface="Trebuchet MS" pitchFamily="34" charset="0"/>
              </a:rPr>
              <a:t>HORMONA DE CRECIMIENTO ESTIMULA EL CRECIMIENTO DE TEJIDOS CORPORALES </a:t>
            </a:r>
            <a:endParaRPr lang="es-EC" sz="1800" dirty="0" smtClean="0">
              <a:latin typeface="Calibri" pitchFamily="34" charset="0"/>
              <a:cs typeface="Trebuchet MS" pitchFamily="34" charset="0"/>
            </a:endParaRPr>
          </a:p>
        </p:txBody>
      </p:sp>
      <p:sp>
        <p:nvSpPr>
          <p:cNvPr id="12291" name="2 Marcador de contenido"/>
          <p:cNvSpPr>
            <a:spLocks noGrp="1"/>
          </p:cNvSpPr>
          <p:nvPr>
            <p:ph idx="1"/>
          </p:nvPr>
        </p:nvSpPr>
        <p:spPr>
          <a:xfrm>
            <a:off x="467544" y="1772816"/>
            <a:ext cx="7776864" cy="3816424"/>
          </a:xfrm>
        </p:spPr>
        <p:txBody>
          <a:bodyPr>
            <a:normAutofit fontScale="55000" lnSpcReduction="20000"/>
          </a:bodyPr>
          <a:lstStyle/>
          <a:p>
            <a:pPr marL="0" indent="0" algn="just" eaLnBrk="1" hangingPunct="1">
              <a:buFont typeface="Wingdings" pitchFamily="2" charset="2"/>
              <a:buChar char="ü"/>
            </a:pPr>
            <a:endParaRPr lang="en-US" i="1" dirty="0" smtClean="0"/>
          </a:p>
          <a:p>
            <a:pPr marL="0" indent="0" algn="just" eaLnBrk="1" hangingPunct="1">
              <a:buFont typeface="Wingdings" pitchFamily="2" charset="2"/>
              <a:buChar char="ü"/>
            </a:pPr>
            <a:r>
              <a:rPr lang="en-US" i="1" dirty="0" err="1" smtClean="0"/>
              <a:t>Hormona</a:t>
            </a:r>
            <a:r>
              <a:rPr lang="en-US" i="1" dirty="0" smtClean="0"/>
              <a:t> </a:t>
            </a:r>
            <a:r>
              <a:rPr lang="en-US" i="1" dirty="0" err="1" smtClean="0"/>
              <a:t>somatótropaso</a:t>
            </a:r>
            <a:r>
              <a:rPr lang="en-US" i="1" dirty="0" smtClean="0"/>
              <a:t> </a:t>
            </a:r>
            <a:r>
              <a:rPr lang="en-US" i="1" dirty="0" err="1" smtClean="0"/>
              <a:t>somatotropina</a:t>
            </a:r>
            <a:r>
              <a:rPr lang="en-US" i="1" dirty="0" smtClean="0"/>
              <a:t> </a:t>
            </a:r>
          </a:p>
          <a:p>
            <a:pPr marL="0" indent="0" algn="just" eaLnBrk="1" hangingPunct="1">
              <a:buFont typeface="Wingdings" pitchFamily="2" charset="2"/>
              <a:buChar char="ü"/>
            </a:pPr>
            <a:endParaRPr lang="en-US" i="1" dirty="0" smtClean="0"/>
          </a:p>
          <a:p>
            <a:pPr marL="0" indent="0" algn="just" eaLnBrk="1" hangingPunct="1">
              <a:buFont typeface="Wingdings" pitchFamily="2" charset="2"/>
              <a:buChar char="ü"/>
            </a:pPr>
            <a:r>
              <a:rPr lang="en-US" i="1" dirty="0" err="1" smtClean="0"/>
              <a:t>Aumenta</a:t>
            </a:r>
            <a:r>
              <a:rPr lang="en-US" i="1" dirty="0" smtClean="0"/>
              <a:t> la </a:t>
            </a:r>
            <a:r>
              <a:rPr lang="en-US" i="1" dirty="0" err="1" smtClean="0"/>
              <a:t>síntesis</a:t>
            </a:r>
            <a:r>
              <a:rPr lang="en-US" i="1" dirty="0" smtClean="0"/>
              <a:t> de PROTEÍNAS en </a:t>
            </a:r>
            <a:r>
              <a:rPr lang="en-US" i="1" dirty="0" err="1" smtClean="0"/>
              <a:t>todos</a:t>
            </a:r>
            <a:r>
              <a:rPr lang="en-US" i="1" dirty="0" smtClean="0"/>
              <a:t> los </a:t>
            </a:r>
            <a:r>
              <a:rPr lang="en-US" i="1" dirty="0" err="1" smtClean="0"/>
              <a:t>tejidos</a:t>
            </a:r>
            <a:endParaRPr lang="en-US" i="1" dirty="0" smtClean="0"/>
          </a:p>
          <a:p>
            <a:pPr marL="0" indent="0" algn="just" eaLnBrk="1" hangingPunct="1">
              <a:buFont typeface="Wingdings" pitchFamily="2" charset="2"/>
              <a:buChar char="ü"/>
            </a:pPr>
            <a:endParaRPr lang="en-US" i="1" dirty="0" smtClean="0"/>
          </a:p>
          <a:p>
            <a:pPr marL="0" indent="0" algn="just" eaLnBrk="1" hangingPunct="1">
              <a:buFont typeface="Wingdings" pitchFamily="2" charset="2"/>
              <a:buChar char="ü"/>
            </a:pPr>
            <a:r>
              <a:rPr lang="en-US" i="1" dirty="0" smtClean="0"/>
              <a:t>Induce el </a:t>
            </a:r>
            <a:r>
              <a:rPr lang="en-US" i="1" dirty="0" err="1" smtClean="0"/>
              <a:t>crecimiento</a:t>
            </a:r>
            <a:r>
              <a:rPr lang="en-US" i="1" dirty="0" smtClean="0"/>
              <a:t> de </a:t>
            </a:r>
            <a:r>
              <a:rPr lang="en-US" i="1" dirty="0" err="1" smtClean="0"/>
              <a:t>casi</a:t>
            </a:r>
            <a:r>
              <a:rPr lang="en-US" i="1" dirty="0" smtClean="0"/>
              <a:t> </a:t>
            </a:r>
            <a:r>
              <a:rPr lang="en-US" i="1" dirty="0" err="1" smtClean="0"/>
              <a:t>todos</a:t>
            </a:r>
            <a:r>
              <a:rPr lang="en-US" i="1" dirty="0" smtClean="0"/>
              <a:t> los  </a:t>
            </a:r>
            <a:r>
              <a:rPr lang="en-US" i="1" dirty="0" err="1" smtClean="0"/>
              <a:t>tejidos</a:t>
            </a:r>
            <a:r>
              <a:rPr lang="en-US" i="1" dirty="0" smtClean="0"/>
              <a:t>  </a:t>
            </a:r>
          </a:p>
          <a:p>
            <a:pPr marL="0" indent="0" algn="just" eaLnBrk="1" hangingPunct="1">
              <a:buFont typeface="Wingdings" pitchFamily="2" charset="2"/>
              <a:buChar char="ü"/>
            </a:pPr>
            <a:endParaRPr lang="en-US" i="1" dirty="0" smtClean="0"/>
          </a:p>
          <a:p>
            <a:pPr marL="0" indent="0" algn="just" eaLnBrk="1" hangingPunct="1">
              <a:buFont typeface="Wingdings" pitchFamily="2" charset="2"/>
              <a:buChar char="ü"/>
            </a:pPr>
            <a:r>
              <a:rPr lang="en-US" i="1" dirty="0" err="1" smtClean="0"/>
              <a:t>Favorece</a:t>
            </a:r>
            <a:r>
              <a:rPr lang="en-US" i="1" dirty="0" smtClean="0"/>
              <a:t> el </a:t>
            </a:r>
            <a:r>
              <a:rPr lang="en-US" i="1" dirty="0" err="1" smtClean="0"/>
              <a:t>aumento</a:t>
            </a:r>
            <a:r>
              <a:rPr lang="en-US" i="1" dirty="0" smtClean="0"/>
              <a:t> de </a:t>
            </a:r>
            <a:r>
              <a:rPr lang="en-US" i="1" dirty="0" err="1" smtClean="0"/>
              <a:t>tamaño</a:t>
            </a:r>
            <a:r>
              <a:rPr lang="en-US" i="1" dirty="0" smtClean="0"/>
              <a:t> de </a:t>
            </a:r>
            <a:r>
              <a:rPr lang="en-US" i="1" dirty="0" err="1" smtClean="0"/>
              <a:t>las</a:t>
            </a:r>
            <a:r>
              <a:rPr lang="en-US" i="1" dirty="0" smtClean="0"/>
              <a:t> </a:t>
            </a:r>
            <a:r>
              <a:rPr lang="en-US" i="1" dirty="0" err="1" smtClean="0"/>
              <a:t>células</a:t>
            </a:r>
            <a:r>
              <a:rPr lang="en-US" i="1" dirty="0" smtClean="0"/>
              <a:t> </a:t>
            </a:r>
          </a:p>
          <a:p>
            <a:pPr marL="0" indent="0" algn="just" eaLnBrk="1" hangingPunct="1">
              <a:buFont typeface="Wingdings" pitchFamily="2" charset="2"/>
              <a:buChar char="ü"/>
            </a:pPr>
            <a:endParaRPr lang="en-US" i="1" dirty="0" smtClean="0"/>
          </a:p>
          <a:p>
            <a:pPr marL="0" indent="0" algn="just" eaLnBrk="1" hangingPunct="1">
              <a:buFont typeface="Wingdings" pitchFamily="2" charset="2"/>
              <a:buChar char="ü"/>
            </a:pPr>
            <a:r>
              <a:rPr lang="en-US" i="1" dirty="0" err="1" smtClean="0"/>
              <a:t>Estimula</a:t>
            </a:r>
            <a:r>
              <a:rPr lang="en-US" i="1" dirty="0" smtClean="0"/>
              <a:t> la mitosis</a:t>
            </a:r>
          </a:p>
          <a:p>
            <a:pPr marL="0" indent="0" algn="just" eaLnBrk="1" hangingPunct="1">
              <a:buFont typeface="Wingdings" pitchFamily="2" charset="2"/>
              <a:buChar char="ü"/>
            </a:pPr>
            <a:endParaRPr lang="en-US" i="1" dirty="0" smtClean="0"/>
          </a:p>
          <a:p>
            <a:pPr marL="0" indent="0" algn="just" eaLnBrk="1" hangingPunct="1">
              <a:buFont typeface="Wingdings" pitchFamily="2" charset="2"/>
              <a:buChar char="ü"/>
            </a:pPr>
            <a:r>
              <a:rPr lang="en-US" i="1" dirty="0" err="1" smtClean="0"/>
              <a:t>Diferenciación</a:t>
            </a:r>
            <a:r>
              <a:rPr lang="en-US" i="1" dirty="0" smtClean="0"/>
              <a:t> de </a:t>
            </a:r>
            <a:r>
              <a:rPr lang="en-US" i="1" dirty="0" err="1" smtClean="0"/>
              <a:t>determinados</a:t>
            </a:r>
            <a:r>
              <a:rPr lang="en-US" i="1" dirty="0" smtClean="0"/>
              <a:t> </a:t>
            </a:r>
            <a:r>
              <a:rPr lang="en-US" i="1" dirty="0" err="1" smtClean="0"/>
              <a:t>tipos</a:t>
            </a:r>
            <a:r>
              <a:rPr lang="en-US" i="1" dirty="0" smtClean="0"/>
              <a:t> </a:t>
            </a:r>
            <a:r>
              <a:rPr lang="en-US" i="1" dirty="0" err="1" smtClean="0"/>
              <a:t>célulares</a:t>
            </a:r>
            <a:r>
              <a:rPr lang="en-US" i="1" dirty="0" smtClean="0"/>
              <a:t>, </a:t>
            </a:r>
            <a:r>
              <a:rPr lang="en-US" i="1" dirty="0" err="1" smtClean="0"/>
              <a:t>como</a:t>
            </a:r>
            <a:r>
              <a:rPr lang="en-US" i="1" dirty="0" smtClean="0"/>
              <a:t> </a:t>
            </a:r>
            <a:r>
              <a:rPr lang="en-US" i="1" dirty="0" err="1" smtClean="0"/>
              <a:t>células</a:t>
            </a:r>
            <a:r>
              <a:rPr lang="en-US" i="1" dirty="0" smtClean="0"/>
              <a:t> del </a:t>
            </a:r>
            <a:r>
              <a:rPr lang="en-US" i="1" dirty="0" err="1" smtClean="0"/>
              <a:t>crecimiento</a:t>
            </a:r>
            <a:r>
              <a:rPr lang="en-US" i="1" dirty="0" smtClean="0"/>
              <a:t> </a:t>
            </a:r>
            <a:r>
              <a:rPr lang="en-US" i="1" dirty="0" err="1" smtClean="0"/>
              <a:t>óseo</a:t>
            </a:r>
            <a:r>
              <a:rPr lang="en-US" i="1" dirty="0" smtClean="0"/>
              <a:t> y los </a:t>
            </a:r>
            <a:r>
              <a:rPr lang="en-US" i="1" dirty="0" err="1" smtClean="0"/>
              <a:t>miocitos</a:t>
            </a:r>
            <a:r>
              <a:rPr lang="en-US" i="1" dirty="0" smtClean="0"/>
              <a:t> </a:t>
            </a:r>
            <a:r>
              <a:rPr lang="en-US" i="1" dirty="0" err="1" smtClean="0"/>
              <a:t>precoces</a:t>
            </a:r>
            <a:r>
              <a:rPr lang="en-US" i="1" dirty="0" smtClean="0"/>
              <a:t> </a:t>
            </a:r>
          </a:p>
          <a:p>
            <a:pPr marL="0" indent="0" algn="just" eaLnBrk="1" hangingPunct="1">
              <a:buFont typeface="Wingdings" pitchFamily="2" charset="2"/>
              <a:buChar char="ü"/>
            </a:pPr>
            <a:endParaRPr lang="en-US" i="1" dirty="0" smtClean="0"/>
          </a:p>
          <a:p>
            <a:pPr marL="0" indent="0" algn="just" eaLnBrk="1" hangingPunct="1">
              <a:buFont typeface="Wingdings" pitchFamily="2" charset="2"/>
              <a:buChar char="ü"/>
            </a:pPr>
            <a:r>
              <a:rPr lang="en-US" i="1" dirty="0" err="1" smtClean="0"/>
              <a:t>Ya</a:t>
            </a:r>
            <a:r>
              <a:rPr lang="en-US" i="1" dirty="0" smtClean="0"/>
              <a:t> en </a:t>
            </a:r>
            <a:r>
              <a:rPr lang="en-US" i="1" dirty="0" err="1" smtClean="0"/>
              <a:t>etapa</a:t>
            </a:r>
            <a:r>
              <a:rPr lang="en-US" i="1" dirty="0" smtClean="0"/>
              <a:t> </a:t>
            </a:r>
            <a:r>
              <a:rPr lang="en-US" i="1" dirty="0" err="1" smtClean="0"/>
              <a:t>adulta</a:t>
            </a:r>
            <a:r>
              <a:rPr lang="en-US" i="1" dirty="0" smtClean="0"/>
              <a:t> </a:t>
            </a:r>
            <a:r>
              <a:rPr lang="en-US" i="1" dirty="0" err="1" smtClean="0"/>
              <a:t>todos</a:t>
            </a:r>
            <a:r>
              <a:rPr lang="en-US" i="1" dirty="0" smtClean="0"/>
              <a:t> los </a:t>
            </a:r>
            <a:r>
              <a:rPr lang="en-US" i="1" dirty="0" err="1" smtClean="0"/>
              <a:t>tejidos</a:t>
            </a:r>
            <a:r>
              <a:rPr lang="en-US" i="1" dirty="0" smtClean="0"/>
              <a:t> </a:t>
            </a:r>
            <a:r>
              <a:rPr lang="en-US" i="1" dirty="0" err="1" smtClean="0"/>
              <a:t>blandos</a:t>
            </a:r>
            <a:r>
              <a:rPr lang="en-US" i="1" dirty="0" smtClean="0"/>
              <a:t> </a:t>
            </a:r>
            <a:r>
              <a:rPr lang="en-US" i="1" dirty="0" err="1" smtClean="0"/>
              <a:t>pueden</a:t>
            </a:r>
            <a:r>
              <a:rPr lang="en-US" i="1" dirty="0" smtClean="0"/>
              <a:t> </a:t>
            </a:r>
            <a:r>
              <a:rPr lang="en-US" i="1" dirty="0" err="1" smtClean="0"/>
              <a:t>seguir</a:t>
            </a:r>
            <a:r>
              <a:rPr lang="en-US" i="1" dirty="0" smtClean="0"/>
              <a:t> </a:t>
            </a:r>
            <a:r>
              <a:rPr lang="en-US" i="1" dirty="0" err="1" smtClean="0"/>
              <a:t>creciendo</a:t>
            </a:r>
            <a:r>
              <a:rPr lang="en-US" i="1" dirty="0" smtClean="0"/>
              <a:t> </a:t>
            </a:r>
            <a:r>
              <a:rPr lang="en-US" i="1" dirty="0" err="1" smtClean="0"/>
              <a:t>excepto</a:t>
            </a:r>
            <a:r>
              <a:rPr lang="en-US" i="1" dirty="0" smtClean="0"/>
              <a:t> el </a:t>
            </a:r>
            <a:r>
              <a:rPr lang="en-US" i="1" dirty="0" err="1" smtClean="0"/>
              <a:t>óseo</a:t>
            </a:r>
            <a:r>
              <a:rPr lang="en-US" i="1" dirty="0" smtClean="0"/>
              <a:t> </a:t>
            </a:r>
            <a:r>
              <a:rPr lang="en-US" i="1" dirty="0" err="1" smtClean="0"/>
              <a:t>por</a:t>
            </a:r>
            <a:r>
              <a:rPr lang="en-US" i="1" dirty="0" smtClean="0"/>
              <a:t> </a:t>
            </a:r>
            <a:r>
              <a:rPr lang="en-US" i="1" dirty="0" err="1" smtClean="0"/>
              <a:t>fusión</a:t>
            </a:r>
            <a:r>
              <a:rPr lang="en-US" i="1" dirty="0" smtClean="0"/>
              <a:t> de la </a:t>
            </a:r>
            <a:r>
              <a:rPr lang="en-US" i="1" dirty="0" err="1" smtClean="0"/>
              <a:t>epífisis</a:t>
            </a:r>
            <a:r>
              <a:rPr lang="en-US" i="1" dirty="0" smtClean="0"/>
              <a:t> y </a:t>
            </a:r>
            <a:r>
              <a:rPr lang="en-US" i="1" dirty="0" err="1" smtClean="0"/>
              <a:t>diáfisis</a:t>
            </a:r>
            <a:r>
              <a:rPr lang="en-US" i="1" dirty="0" smtClean="0"/>
              <a:t>…</a:t>
            </a:r>
          </a:p>
          <a:p>
            <a:pPr marL="0" indent="0" algn="just" eaLnBrk="1" hangingPunct="1">
              <a:buFont typeface="Wingdings" pitchFamily="2" charset="2"/>
              <a:buChar char="ü"/>
            </a:pPr>
            <a:endParaRPr lang="es-EC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1 Título"/>
          <p:cNvSpPr>
            <a:spLocks noGrp="1"/>
          </p:cNvSpPr>
          <p:nvPr>
            <p:ph type="title"/>
          </p:nvPr>
        </p:nvSpPr>
        <p:spPr>
          <a:xfrm>
            <a:off x="250825" y="404813"/>
            <a:ext cx="8642350" cy="923925"/>
          </a:xfrm>
        </p:spPr>
        <p:txBody>
          <a:bodyPr/>
          <a:lstStyle/>
          <a:p>
            <a:pPr eaLnBrk="1" hangingPunct="1"/>
            <a:r>
              <a:rPr lang="en-US" sz="2400" dirty="0" smtClean="0">
                <a:latin typeface="Calibri" pitchFamily="34" charset="0"/>
                <a:cs typeface="Trebuchet MS" pitchFamily="34" charset="0"/>
              </a:rPr>
              <a:t>HORMONA DEL CRECIMIENTO EJERCE VARIOS EFECTOS METABÓLICOS…</a:t>
            </a:r>
            <a:endParaRPr lang="es-EC" sz="2400" dirty="0" smtClean="0">
              <a:latin typeface="Calibri" pitchFamily="34" charset="0"/>
              <a:cs typeface="Trebuchet MS" pitchFamily="34" charset="0"/>
            </a:endParaRPr>
          </a:p>
        </p:txBody>
      </p:sp>
      <p:graphicFrame>
        <p:nvGraphicFramePr>
          <p:cNvPr id="6" name="5 Marcador de contenido"/>
          <p:cNvGraphicFramePr>
            <a:graphicFrameLocks noGrp="1"/>
          </p:cNvGraphicFramePr>
          <p:nvPr>
            <p:ph idx="1"/>
          </p:nvPr>
        </p:nvGraphicFramePr>
        <p:xfrm>
          <a:off x="467544" y="1412776"/>
          <a:ext cx="8352928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1 Título"/>
          <p:cNvSpPr>
            <a:spLocks noGrp="1"/>
          </p:cNvSpPr>
          <p:nvPr>
            <p:ph type="title"/>
          </p:nvPr>
        </p:nvSpPr>
        <p:spPr>
          <a:xfrm>
            <a:off x="323850" y="333375"/>
            <a:ext cx="8640763" cy="923925"/>
          </a:xfrm>
        </p:spPr>
        <p:txBody>
          <a:bodyPr>
            <a:normAutofit/>
          </a:bodyPr>
          <a:lstStyle/>
          <a:p>
            <a:r>
              <a:rPr lang="en-US" sz="2000" dirty="0" smtClean="0">
                <a:latin typeface="Calibri" pitchFamily="34" charset="0"/>
                <a:cs typeface="Trebuchet MS" pitchFamily="34" charset="0"/>
              </a:rPr>
              <a:t>HORMONA DE CRECIMIENTO FAVORECE EL DEPÓSITO DE PROTEÍNAS EN LOS TEJIDOS… </a:t>
            </a:r>
            <a:endParaRPr lang="es-EC" sz="2000" dirty="0" smtClean="0">
              <a:latin typeface="Calibri" pitchFamily="34" charset="0"/>
              <a:cs typeface="Trebuchet MS" pitchFamily="34" charset="0"/>
            </a:endParaRPr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</p:nvPr>
        </p:nvGraphicFramePr>
        <p:xfrm>
          <a:off x="251520" y="1556792"/>
          <a:ext cx="8496944" cy="49685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6322" name="Picture 2" descr="https://scontent-b-atl.xx.fbcdn.net/hphotos-xap1/v/t1.0-9/10622709_811175795589646_2204974551130172122_n.jpg?oh=313692446f8b8cd0d1dbfdeb555a0834&amp;oe=5493BB6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0"/>
            <a:ext cx="7380313" cy="7803233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5 Marcador de contenido"/>
          <p:cNvGraphicFramePr>
            <a:graphicFrameLocks noGrp="1"/>
          </p:cNvGraphicFramePr>
          <p:nvPr>
            <p:ph idx="1"/>
          </p:nvPr>
        </p:nvGraphicFramePr>
        <p:xfrm>
          <a:off x="179512" y="188640"/>
          <a:ext cx="8640960" cy="62646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1 Título"/>
          <p:cNvSpPr>
            <a:spLocks noGrp="1"/>
          </p:cNvSpPr>
          <p:nvPr>
            <p:ph type="title"/>
          </p:nvPr>
        </p:nvSpPr>
        <p:spPr>
          <a:xfrm>
            <a:off x="250825" y="260350"/>
            <a:ext cx="8642350" cy="923925"/>
          </a:xfrm>
        </p:spPr>
        <p:txBody>
          <a:bodyPr>
            <a:normAutofit/>
          </a:bodyPr>
          <a:lstStyle/>
          <a:p>
            <a:pPr algn="ctr"/>
            <a:r>
              <a:rPr lang="en-US" sz="2000" dirty="0" smtClean="0">
                <a:latin typeface="Calibri" pitchFamily="34" charset="0"/>
                <a:cs typeface="Trebuchet MS" pitchFamily="34" charset="0"/>
              </a:rPr>
              <a:t>EFECTO CETÓGENO  DE UN </a:t>
            </a:r>
            <a:r>
              <a:rPr lang="en-US" sz="4000" u="sng" dirty="0" smtClean="0">
                <a:solidFill>
                  <a:srgbClr val="FFFF00"/>
                </a:solidFill>
                <a:latin typeface="Calibri" pitchFamily="34" charset="0"/>
                <a:cs typeface="Trebuchet MS" pitchFamily="34" charset="0"/>
              </a:rPr>
              <a:t>EXCESO</a:t>
            </a:r>
            <a:r>
              <a:rPr lang="en-US" sz="2000" dirty="0" smtClean="0">
                <a:latin typeface="Calibri" pitchFamily="34" charset="0"/>
                <a:cs typeface="Trebuchet MS" pitchFamily="34" charset="0"/>
              </a:rPr>
              <a:t> DE HORMONA DE CRECIMIENTO </a:t>
            </a:r>
            <a:endParaRPr lang="es-EC" sz="2000" dirty="0" smtClean="0">
              <a:latin typeface="Calibri" pitchFamily="34" charset="0"/>
              <a:cs typeface="Trebuchet MS" pitchFamily="34" charset="0"/>
            </a:endParaRPr>
          </a:p>
        </p:txBody>
      </p:sp>
      <p:sp>
        <p:nvSpPr>
          <p:cNvPr id="16387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smtClean="0"/>
          </a:p>
        </p:txBody>
      </p:sp>
      <p:sp>
        <p:nvSpPr>
          <p:cNvPr id="4" name="3 Pergamino horizontal"/>
          <p:cNvSpPr/>
          <p:nvPr/>
        </p:nvSpPr>
        <p:spPr>
          <a:xfrm>
            <a:off x="1979712" y="1916832"/>
            <a:ext cx="5329089" cy="3816276"/>
          </a:xfrm>
          <a:prstGeom prst="horizontalScroll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dirty="0" smtClean="0">
                <a:solidFill>
                  <a:schemeClr val="tx1"/>
                </a:solidFill>
              </a:rPr>
              <a:t>Al </a:t>
            </a:r>
            <a:r>
              <a:rPr lang="en-US" dirty="0" err="1" smtClean="0">
                <a:solidFill>
                  <a:schemeClr val="tx1"/>
                </a:solidFill>
              </a:rPr>
              <a:t>movilizar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grandes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cantidades</a:t>
            </a:r>
            <a:r>
              <a:rPr lang="en-US" dirty="0" smtClean="0">
                <a:solidFill>
                  <a:schemeClr val="tx1"/>
                </a:solidFill>
              </a:rPr>
              <a:t> de </a:t>
            </a:r>
            <a:r>
              <a:rPr lang="en-US" dirty="0" err="1" smtClean="0">
                <a:solidFill>
                  <a:schemeClr val="tx1"/>
                </a:solidFill>
              </a:rPr>
              <a:t>grasas</a:t>
            </a:r>
            <a:r>
              <a:rPr lang="en-US" dirty="0" smtClean="0">
                <a:solidFill>
                  <a:schemeClr val="tx1"/>
                </a:solidFill>
              </a:rPr>
              <a:t>…</a:t>
            </a:r>
          </a:p>
          <a:p>
            <a:pPr>
              <a:defRPr/>
            </a:pPr>
            <a:endParaRPr lang="en-US" dirty="0" smtClean="0">
              <a:solidFill>
                <a:schemeClr val="tx1"/>
              </a:solidFill>
            </a:endParaRPr>
          </a:p>
          <a:p>
            <a:pPr algn="ctr">
              <a:buFont typeface="Wingdings" pitchFamily="2" charset="2"/>
              <a:buChar char="ü"/>
              <a:defRPr/>
            </a:pPr>
            <a:r>
              <a:rPr lang="en-US" dirty="0" smtClean="0">
                <a:solidFill>
                  <a:schemeClr val="tx1"/>
                </a:solidFill>
              </a:rPr>
              <a:t>El </a:t>
            </a:r>
            <a:r>
              <a:rPr lang="en-US" dirty="0">
                <a:solidFill>
                  <a:schemeClr val="tx1"/>
                </a:solidFill>
              </a:rPr>
              <a:t>hígado forma grandes cantidades de ácidos acetoacético y lo libera hacia los líquidos corporales, </a:t>
            </a:r>
            <a:r>
              <a:rPr lang="en-US" dirty="0" err="1" smtClean="0">
                <a:solidFill>
                  <a:schemeClr val="tx1"/>
                </a:solidFill>
              </a:rPr>
              <a:t>causando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b="1" dirty="0" err="1" smtClean="0">
                <a:solidFill>
                  <a:schemeClr val="tx1"/>
                </a:solidFill>
              </a:rPr>
              <a:t>cetosis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endParaRPr lang="en-US" b="1" dirty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en-US" dirty="0" err="1" smtClean="0">
                <a:solidFill>
                  <a:schemeClr val="tx1"/>
                </a:solidFill>
              </a:rPr>
              <a:t>Provoca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esteatosis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hepática</a:t>
            </a:r>
            <a:endParaRPr lang="es-EC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Picture 6" descr="http://us.123rf.com/450wm/rob3000/rob30001206/rob3000120600019/14225592-la-esteatosis-hepatic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7651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5298" name="Picture 2" descr="https://scontent-a-atl.xx.fbcdn.net/hphotos-xpa1/v/t1.0-9/10653662_685517994866066_6270192216469487404_n.jpg?oh=91da8b82dbe9494468f16425233ad648&amp;oe=54D0E09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4 CuadroTexto"/>
          <p:cNvSpPr txBox="1"/>
          <p:nvPr/>
        </p:nvSpPr>
        <p:spPr>
          <a:xfrm rot="19967158">
            <a:off x="6660232" y="2852936"/>
            <a:ext cx="2249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T" dirty="0" smtClean="0"/>
              <a:t>10 años sin ganar…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8370" name="Picture 2" descr="http://www.medicinapreventiva.com.ve/articulos/imagenes/higadogra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0"/>
            <a:ext cx="5904656" cy="32480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8372" name="Picture 4" descr="http://medblogblog.files.wordpress.com/2013/02/nafld-y-nash-histo-peq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140968"/>
            <a:ext cx="9002420" cy="3717033"/>
          </a:xfrm>
          <a:prstGeom prst="rect">
            <a:avLst/>
          </a:prstGeom>
          <a:noFill/>
        </p:spPr>
      </p:pic>
      <p:cxnSp>
        <p:nvCxnSpPr>
          <p:cNvPr id="8" name="7 Conector recto de flecha"/>
          <p:cNvCxnSpPr/>
          <p:nvPr/>
        </p:nvCxnSpPr>
        <p:spPr>
          <a:xfrm flipV="1">
            <a:off x="2123728" y="2636912"/>
            <a:ext cx="4896544" cy="7200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8 CuadroTexto"/>
          <p:cNvSpPr txBox="1"/>
          <p:nvPr/>
        </p:nvSpPr>
        <p:spPr>
          <a:xfrm>
            <a:off x="5220072" y="2204864"/>
            <a:ext cx="2104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T" i="1" dirty="0" smtClean="0"/>
              <a:t>Evolución Típica…</a:t>
            </a:r>
            <a:endParaRPr lang="es-ES" i="1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1 Título"/>
          <p:cNvSpPr>
            <a:spLocks noGrp="1"/>
          </p:cNvSpPr>
          <p:nvPr>
            <p:ph type="title"/>
          </p:nvPr>
        </p:nvSpPr>
        <p:spPr>
          <a:xfrm>
            <a:off x="106808" y="188913"/>
            <a:ext cx="8929688" cy="923925"/>
          </a:xfrm>
        </p:spPr>
        <p:txBody>
          <a:bodyPr>
            <a:normAutofit/>
          </a:bodyPr>
          <a:lstStyle/>
          <a:p>
            <a:r>
              <a:rPr lang="es-EC" sz="2200" dirty="0" smtClean="0">
                <a:latin typeface="Calibri" pitchFamily="34" charset="0"/>
                <a:cs typeface="Trebuchet MS" pitchFamily="34" charset="0"/>
              </a:rPr>
              <a:t>HORMONA DEL CRECIMIENTO REDUCE LA UTILIZACIÓN DE LOS HIDRATOS DE CARBONO</a:t>
            </a:r>
          </a:p>
        </p:txBody>
      </p:sp>
      <p:sp>
        <p:nvSpPr>
          <p:cNvPr id="17411" name="2 Marcador de contenido"/>
          <p:cNvSpPr>
            <a:spLocks noGrp="1"/>
          </p:cNvSpPr>
          <p:nvPr>
            <p:ph sz="half" idx="1"/>
          </p:nvPr>
        </p:nvSpPr>
        <p:spPr>
          <a:xfrm>
            <a:off x="395288" y="1484313"/>
            <a:ext cx="4086225" cy="4897437"/>
          </a:xfrm>
        </p:spPr>
        <p:txBody>
          <a:bodyPr>
            <a:normAutofit fontScale="77500" lnSpcReduction="20000"/>
          </a:bodyPr>
          <a:lstStyle/>
          <a:p>
            <a:pPr>
              <a:buFont typeface="+mj-lt"/>
              <a:buAutoNum type="arabicPeriod"/>
              <a:defRPr/>
            </a:pPr>
            <a:endParaRPr lang="es-EC" dirty="0" smtClean="0"/>
          </a:p>
          <a:p>
            <a:pPr>
              <a:buFont typeface="+mj-lt"/>
              <a:buAutoNum type="arabicPeriod"/>
              <a:defRPr/>
            </a:pPr>
            <a:endParaRPr lang="es-EC" dirty="0" smtClean="0"/>
          </a:p>
          <a:p>
            <a:pPr>
              <a:buFont typeface="+mj-lt"/>
              <a:buAutoNum type="arabicPeriod"/>
              <a:defRPr/>
            </a:pPr>
            <a:r>
              <a:rPr lang="es-EC" dirty="0" smtClean="0"/>
              <a:t>Disminuye la captación de glucosa en los tejidos como el músculo esquelético y el tejido adiposo</a:t>
            </a:r>
          </a:p>
          <a:p>
            <a:pPr>
              <a:buFont typeface="+mj-lt"/>
              <a:buAutoNum type="arabicPeriod"/>
              <a:defRPr/>
            </a:pPr>
            <a:r>
              <a:rPr lang="es-EC" dirty="0" smtClean="0"/>
              <a:t>Aumenta la producción hepática de glucosa </a:t>
            </a:r>
          </a:p>
          <a:p>
            <a:pPr>
              <a:buFont typeface="+mj-lt"/>
              <a:buAutoNum type="arabicPeriod"/>
              <a:defRPr/>
            </a:pPr>
            <a:r>
              <a:rPr lang="es-EC" dirty="0" smtClean="0"/>
              <a:t>Incrementa la secreción de insulina</a:t>
            </a:r>
          </a:p>
          <a:p>
            <a:pPr>
              <a:buFont typeface="+mj-lt"/>
              <a:buAutoNum type="arabicPeriod"/>
              <a:defRPr/>
            </a:pPr>
            <a:endParaRPr lang="es-EC" dirty="0" smtClean="0"/>
          </a:p>
          <a:p>
            <a:pPr>
              <a:buFont typeface="+mj-lt"/>
              <a:buAutoNum type="arabicPeriod"/>
              <a:defRPr/>
            </a:pPr>
            <a:endParaRPr lang="es-EC" b="1" u="sng" dirty="0" smtClean="0">
              <a:solidFill>
                <a:srgbClr val="0070C0"/>
              </a:solidFill>
            </a:endParaRPr>
          </a:p>
          <a:p>
            <a:pPr>
              <a:buNone/>
              <a:defRPr/>
            </a:pPr>
            <a:r>
              <a:rPr lang="es-EC" b="1" u="sng" dirty="0" smtClean="0">
                <a:solidFill>
                  <a:srgbClr val="0070C0"/>
                </a:solidFill>
              </a:rPr>
              <a:t>“EFECTO DIABETÓGENO”</a:t>
            </a:r>
            <a:r>
              <a:rPr lang="es-EC" dirty="0" smtClean="0">
                <a:solidFill>
                  <a:srgbClr val="0070C0"/>
                </a:solidFill>
              </a:rPr>
              <a:t>   </a:t>
            </a:r>
          </a:p>
          <a:p>
            <a:pPr algn="just">
              <a:buFont typeface="Wingdings" pitchFamily="2" charset="2"/>
              <a:buChar char="Ø"/>
              <a:defRPr/>
            </a:pPr>
            <a:r>
              <a:rPr lang="es-EC" i="1" dirty="0" smtClean="0">
                <a:solidFill>
                  <a:srgbClr val="0070C0"/>
                </a:solidFill>
              </a:rPr>
              <a:t>Resistencia a la insulina por la movilización de ácidos grasos…</a:t>
            </a:r>
          </a:p>
        </p:txBody>
      </p:sp>
      <p:sp>
        <p:nvSpPr>
          <p:cNvPr id="2" name="1 Marcador de contenido"/>
          <p:cNvSpPr>
            <a:spLocks noGrp="1"/>
          </p:cNvSpPr>
          <p:nvPr>
            <p:ph sz="half" idx="2"/>
          </p:nvPr>
        </p:nvSpPr>
        <p:spPr>
          <a:xfrm>
            <a:off x="4427538" y="1484313"/>
            <a:ext cx="4465637" cy="4681537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Font typeface="Wingdings 2" pitchFamily="18" charset="2"/>
              <a:buNone/>
              <a:defRPr/>
            </a:pPr>
            <a:r>
              <a:rPr lang="es-EC" sz="3400" b="1" dirty="0" smtClean="0">
                <a:solidFill>
                  <a:srgbClr val="00B050"/>
                </a:solidFill>
                <a:latin typeface="FrankRuehl" pitchFamily="34" charset="-79"/>
                <a:cs typeface="FrankRuehl" pitchFamily="34" charset="-79"/>
              </a:rPr>
              <a:t>Necesidad de insulina y de hidratos de carbono para la estimulación del crecimiento por </a:t>
            </a:r>
            <a:r>
              <a:rPr lang="es-EC" sz="3400" b="1" u="sng" dirty="0" smtClean="0">
                <a:solidFill>
                  <a:srgbClr val="00B050"/>
                </a:solidFill>
                <a:latin typeface="FrankRuehl" pitchFamily="34" charset="-79"/>
                <a:cs typeface="FrankRuehl" pitchFamily="34" charset="-79"/>
              </a:rPr>
              <a:t>la hormona del crecimiento</a:t>
            </a:r>
          </a:p>
          <a:p>
            <a:pPr>
              <a:buFont typeface="Arial" pitchFamily="34" charset="0"/>
              <a:buChar char="•"/>
              <a:defRPr/>
            </a:pPr>
            <a:endParaRPr lang="es-EC" dirty="0" smtClean="0"/>
          </a:p>
          <a:p>
            <a:pPr>
              <a:buFont typeface="Arial" pitchFamily="34" charset="0"/>
              <a:buChar char="•"/>
              <a:defRPr/>
            </a:pPr>
            <a:r>
              <a:rPr lang="es-EC" dirty="0" smtClean="0"/>
              <a:t>Hidratos de carbono, insulina se destinan a aportar la energía necesaria para el metabolismo del crecimiento </a:t>
            </a:r>
          </a:p>
          <a:p>
            <a:pPr>
              <a:buFont typeface="Arial" pitchFamily="34" charset="0"/>
              <a:buChar char="•"/>
              <a:defRPr/>
            </a:pPr>
            <a:endParaRPr lang="es-EC" dirty="0" smtClean="0"/>
          </a:p>
          <a:p>
            <a:pPr>
              <a:buFont typeface="Arial" pitchFamily="34" charset="0"/>
              <a:buChar char="•"/>
              <a:defRPr/>
            </a:pPr>
            <a:r>
              <a:rPr lang="es-EC" dirty="0" smtClean="0"/>
              <a:t>Insulina también potencia el transporte de algunos aminoácidos hacia las células, al igual que potencia el transporte de glucosa</a:t>
            </a:r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CuadroTexto"/>
          <p:cNvSpPr txBox="1"/>
          <p:nvPr/>
        </p:nvSpPr>
        <p:spPr>
          <a:xfrm>
            <a:off x="0" y="1412776"/>
            <a:ext cx="9144000" cy="563231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ES" dirty="0"/>
          </a:p>
        </p:txBody>
      </p:sp>
      <p:pic>
        <p:nvPicPr>
          <p:cNvPr id="57346" name="Picture 2" descr="http://danonino.us.com/assets/common/img/promo/din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404664"/>
            <a:ext cx="5832648" cy="6476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1 Título"/>
          <p:cNvSpPr>
            <a:spLocks noGrp="1"/>
          </p:cNvSpPr>
          <p:nvPr>
            <p:ph type="title"/>
          </p:nvPr>
        </p:nvSpPr>
        <p:spPr>
          <a:xfrm>
            <a:off x="107505" y="272827"/>
            <a:ext cx="8568951" cy="923925"/>
          </a:xfrm>
        </p:spPr>
        <p:txBody>
          <a:bodyPr>
            <a:normAutofit/>
          </a:bodyPr>
          <a:lstStyle/>
          <a:p>
            <a:pPr marL="342900" indent="-342900"/>
            <a:r>
              <a:rPr lang="es-EC" sz="2200" dirty="0" smtClean="0">
                <a:latin typeface="Calibri" pitchFamily="34" charset="0"/>
                <a:cs typeface="Trebuchet MS" pitchFamily="34" charset="0"/>
              </a:rPr>
              <a:t>HORMONA DEL CRECIMIENTO ESTIMULA EL CRECIMIENTO DEL CARTÍLAGO Y DEL HUESO…</a:t>
            </a:r>
          </a:p>
        </p:txBody>
      </p:sp>
      <p:sp>
        <p:nvSpPr>
          <p:cNvPr id="18435" name="3 Marcador de texto"/>
          <p:cNvSpPr>
            <a:spLocks noGrp="1"/>
          </p:cNvSpPr>
          <p:nvPr>
            <p:ph type="body" idx="1"/>
          </p:nvPr>
        </p:nvSpPr>
        <p:spPr>
          <a:xfrm>
            <a:off x="827088" y="1412875"/>
            <a:ext cx="3148012" cy="576263"/>
          </a:xfrm>
        </p:spPr>
        <p:txBody>
          <a:bodyPr/>
          <a:lstStyle/>
          <a:p>
            <a:pPr algn="ctr"/>
            <a:r>
              <a:rPr lang="es-EC" smtClean="0">
                <a:latin typeface="Algerian" pitchFamily="82" charset="0"/>
              </a:rPr>
              <a:t>  hueso </a:t>
            </a:r>
          </a:p>
        </p:txBody>
      </p:sp>
      <p:sp>
        <p:nvSpPr>
          <p:cNvPr id="18436" name="4 Marcador de contenido"/>
          <p:cNvSpPr>
            <a:spLocks noGrp="1"/>
          </p:cNvSpPr>
          <p:nvPr>
            <p:ph sz="half" idx="2"/>
          </p:nvPr>
        </p:nvSpPr>
        <p:spPr>
          <a:xfrm>
            <a:off x="468313" y="2133600"/>
            <a:ext cx="4013200" cy="4391025"/>
          </a:xfrm>
        </p:spPr>
        <p:txBody>
          <a:bodyPr>
            <a:normAutofit/>
          </a:bodyPr>
          <a:lstStyle/>
          <a:p>
            <a:pPr algn="just">
              <a:buFont typeface="Verdana" pitchFamily="34" charset="0"/>
              <a:buAutoNum type="arabicPeriod"/>
            </a:pPr>
            <a:r>
              <a:rPr lang="es-EC" sz="1800" dirty="0" smtClean="0"/>
              <a:t>Aumento del depósito de proteínas por acción de las células </a:t>
            </a:r>
            <a:r>
              <a:rPr lang="es-EC" sz="1800" dirty="0" err="1" smtClean="0"/>
              <a:t>condrocíticas</a:t>
            </a:r>
            <a:r>
              <a:rPr lang="es-EC" sz="1800" dirty="0" smtClean="0"/>
              <a:t> y </a:t>
            </a:r>
            <a:r>
              <a:rPr lang="es-EC" sz="1800" dirty="0" err="1" smtClean="0"/>
              <a:t>osteogénicas</a:t>
            </a:r>
            <a:r>
              <a:rPr lang="es-EC" sz="1800" dirty="0" smtClean="0"/>
              <a:t> inductoras del crecimiento óseo </a:t>
            </a:r>
          </a:p>
          <a:p>
            <a:pPr algn="just">
              <a:buFont typeface="Verdana" pitchFamily="34" charset="0"/>
              <a:buAutoNum type="arabicPeriod"/>
            </a:pPr>
            <a:endParaRPr lang="es-EC" sz="1800" dirty="0" smtClean="0"/>
          </a:p>
          <a:p>
            <a:pPr algn="just">
              <a:buFont typeface="Verdana" pitchFamily="34" charset="0"/>
              <a:buAutoNum type="arabicPeriod"/>
            </a:pPr>
            <a:r>
              <a:rPr lang="es-EC" sz="1800" dirty="0" smtClean="0"/>
              <a:t>La mayor reproducción de estas células </a:t>
            </a:r>
          </a:p>
          <a:p>
            <a:pPr algn="just">
              <a:buFont typeface="Verdana" pitchFamily="34" charset="0"/>
              <a:buAutoNum type="arabicPeriod"/>
            </a:pPr>
            <a:endParaRPr lang="es-EC" sz="1800" dirty="0" smtClean="0"/>
          </a:p>
          <a:p>
            <a:pPr algn="just">
              <a:buFont typeface="Verdana" pitchFamily="34" charset="0"/>
              <a:buAutoNum type="arabicPeriod"/>
            </a:pPr>
            <a:r>
              <a:rPr lang="es-EC" sz="1800" dirty="0" smtClean="0"/>
              <a:t>Un efecto específico consistente en la conversión en células </a:t>
            </a:r>
            <a:r>
              <a:rPr lang="es-EC" sz="1800" dirty="0" err="1" smtClean="0"/>
              <a:t>osteogénicas</a:t>
            </a:r>
            <a:r>
              <a:rPr lang="es-EC" sz="1800" dirty="0" smtClean="0"/>
              <a:t>, con lo que se produce el depósito de hueso nuevo </a:t>
            </a:r>
          </a:p>
        </p:txBody>
      </p:sp>
      <p:pic>
        <p:nvPicPr>
          <p:cNvPr id="26626" name="Picture 2" descr="http://thumbs.dreamstime.com/z/perro-con-un-hueso-25680893.jpg"/>
          <p:cNvPicPr>
            <a:picLocks noChangeAspect="1" noChangeArrowheads="1"/>
          </p:cNvPicPr>
          <p:nvPr/>
        </p:nvPicPr>
        <p:blipFill>
          <a:blip r:embed="rId2" cstate="print"/>
          <a:srcRect r="6683"/>
          <a:stretch>
            <a:fillRect/>
          </a:stretch>
        </p:blipFill>
        <p:spPr bwMode="auto">
          <a:xfrm>
            <a:off x="4644008" y="1772816"/>
            <a:ext cx="4310148" cy="45940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7 Marcador de contenido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texto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6 Marcador de contenido"/>
          <p:cNvSpPr txBox="1">
            <a:spLocks/>
          </p:cNvSpPr>
          <p:nvPr/>
        </p:nvSpPr>
        <p:spPr>
          <a:xfrm>
            <a:off x="4572000" y="2060848"/>
            <a:ext cx="4302125" cy="4176464"/>
          </a:xfrm>
          <a:prstGeom prst="rect">
            <a:avLst/>
          </a:prstGeom>
        </p:spPr>
        <p:txBody>
          <a:bodyPr vert="horz" lIns="54864" tIns="91440" rtlCol="0">
            <a:normAutofit fontScale="7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kumimoji="0" lang="es-EC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Primero</a:t>
            </a: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tabLst/>
              <a:defRPr/>
            </a:pPr>
            <a:r>
              <a:rPr kumimoji="0" lang="es-EC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 longitud del Hueso aumenta en el </a:t>
            </a:r>
            <a:r>
              <a:rPr kumimoji="0" lang="es-EC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cartílago </a:t>
            </a:r>
            <a:r>
              <a:rPr kumimoji="0" lang="es-EC" sz="24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epifisario</a:t>
            </a:r>
            <a:r>
              <a:rPr kumimoji="0" lang="es-EC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  <a:r>
              <a:rPr kumimoji="0" lang="es-EC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depósito de cartílago nuevo, seguido de su conversión en hueso…  diáfisis se alargan </a:t>
            </a: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tabLst/>
              <a:defRPr/>
            </a:pPr>
            <a:endParaRPr kumimoji="0" lang="es-EC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tabLst/>
              <a:defRPr/>
            </a:pPr>
            <a:r>
              <a:rPr kumimoji="0" lang="es-EC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 mismo tiempo, el cartílago </a:t>
            </a:r>
            <a:r>
              <a:rPr kumimoji="0" lang="es-EC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epifisario</a:t>
            </a:r>
            <a:r>
              <a:rPr kumimoji="0" lang="es-EC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va desapareciendo de modo que al final de la adolescencia ya no queda C.E. adicional que permita seguir creciendo</a:t>
            </a:r>
            <a:r>
              <a:rPr kumimoji="0" lang="es-EC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 </a:t>
            </a:r>
            <a:r>
              <a:rPr kumimoji="0" lang="es-EC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 huesos largos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endParaRPr kumimoji="0" lang="es-EC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kumimoji="0" lang="es-EC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Segundo </a:t>
            </a: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tabLst/>
              <a:defRPr/>
            </a:pPr>
            <a:r>
              <a:rPr lang="es-EC" sz="2400" dirty="0" smtClean="0">
                <a:latin typeface="+mn-lt"/>
                <a:cs typeface="+mn-cs"/>
              </a:rPr>
              <a:t>O</a:t>
            </a:r>
            <a:r>
              <a:rPr kumimoji="0" lang="es-EC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steo</a:t>
            </a:r>
            <a:r>
              <a:rPr kumimoji="0" lang="es-EC" sz="2400" b="0" i="0" u="sng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blastos</a:t>
            </a:r>
            <a:r>
              <a:rPr kumimoji="0" lang="es-EC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del periostio depositan hueso nuevo en la superficie del viejo </a:t>
            </a: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tabLst/>
              <a:defRPr/>
            </a:pPr>
            <a:r>
              <a:rPr kumimoji="0" lang="es-EC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Además,</a:t>
            </a:r>
            <a:r>
              <a:rPr kumimoji="0" lang="es-EC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los O</a:t>
            </a:r>
            <a:r>
              <a:rPr kumimoji="0" lang="es-EC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steo</a:t>
            </a:r>
            <a:r>
              <a:rPr kumimoji="0" lang="es-EC" sz="24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clastos</a:t>
            </a:r>
            <a:r>
              <a:rPr kumimoji="0" lang="es-EC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eliminan el hueso viejo </a:t>
            </a: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tabLst/>
              <a:defRPr/>
            </a:pPr>
            <a:r>
              <a:rPr kumimoji="0" lang="es-EC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Cuando el ritmo de aposición supera al de resorción, el grosor del hueso aumenta</a:t>
            </a: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tabLst/>
              <a:defRPr/>
            </a:pPr>
            <a:endParaRPr lang="es-EC" sz="2400" dirty="0" smtClean="0">
              <a:latin typeface="+mn-lt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endParaRPr kumimoji="0" lang="es-EC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endParaRPr kumimoji="0" lang="es-EC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endParaRPr kumimoji="0" lang="es-EC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5 Marcador de texto"/>
          <p:cNvSpPr txBox="1">
            <a:spLocks/>
          </p:cNvSpPr>
          <p:nvPr/>
        </p:nvSpPr>
        <p:spPr>
          <a:xfrm>
            <a:off x="5076056" y="1412131"/>
            <a:ext cx="3673475" cy="720725"/>
          </a:xfrm>
          <a:prstGeom prst="rect">
            <a:avLst/>
          </a:prstGeom>
        </p:spPr>
        <p:txBody>
          <a:bodyPr vert="horz" lIns="146304" tIns="91440" rtlCol="0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es-EC" sz="2300" b="1" i="0" u="none" strike="noStrike" kern="1200" cap="all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s-EC" sz="2300" b="1" i="0" u="none" strike="noStrike" kern="1200" cap="all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lgerian" pitchFamily="82" charset="0"/>
                <a:ea typeface="+mn-ea"/>
                <a:cs typeface="+mn-cs"/>
              </a:rPr>
              <a:t>Mecanismos del crecimiento óseo</a:t>
            </a:r>
            <a:endParaRPr kumimoji="0" lang="es-EC" sz="2300" b="1" i="0" u="none" strike="noStrike" kern="1200" cap="all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lgerian" pitchFamily="82" charset="0"/>
              <a:ea typeface="+mn-ea"/>
              <a:cs typeface="+mn-cs"/>
            </a:endParaRPr>
          </a:p>
        </p:txBody>
      </p:sp>
      <p:pic>
        <p:nvPicPr>
          <p:cNvPr id="61442" name="Picture 2" descr="http://comps.canstockphoto.com/can-stock-photo_csp3936844.jpg"/>
          <p:cNvPicPr>
            <a:picLocks noChangeAspect="1" noChangeArrowheads="1"/>
          </p:cNvPicPr>
          <p:nvPr/>
        </p:nvPicPr>
        <p:blipFill>
          <a:blip r:embed="rId2" cstate="print"/>
          <a:srcRect b="3333"/>
          <a:stretch>
            <a:fillRect/>
          </a:stretch>
        </p:blipFill>
        <p:spPr bwMode="auto">
          <a:xfrm>
            <a:off x="539552" y="1700808"/>
            <a:ext cx="3782194" cy="45365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1 Título"/>
          <p:cNvSpPr txBox="1">
            <a:spLocks/>
          </p:cNvSpPr>
          <p:nvPr/>
        </p:nvSpPr>
        <p:spPr>
          <a:xfrm>
            <a:off x="107505" y="272827"/>
            <a:ext cx="8568951" cy="923925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2200" b="1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atMod val="150000"/>
                  </a:schemeClr>
                </a:solidFill>
                <a:effectLst/>
                <a:uLnTx/>
                <a:uFillTx/>
                <a:latin typeface="Calibri" pitchFamily="34" charset="0"/>
                <a:ea typeface="+mj-ea"/>
                <a:cs typeface="Trebuchet MS" pitchFamily="34" charset="0"/>
              </a:rPr>
              <a:t>HORMONA DEL CRECIMIENTO ESTIMULA EL CRECIMIENTO DEL CARTÍLAGO Y DEL HUESO…</a:t>
            </a:r>
            <a:endParaRPr kumimoji="0" lang="es-EC" sz="22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satMod val="150000"/>
                </a:schemeClr>
              </a:solidFill>
              <a:effectLst/>
              <a:uLnTx/>
              <a:uFillTx/>
              <a:latin typeface="Calibri" pitchFamily="34" charset="0"/>
              <a:ea typeface="+mj-ea"/>
              <a:cs typeface="Trebuchet MS" pitchFamily="34" charset="0"/>
            </a:endParaRPr>
          </a:p>
        </p:txBody>
      </p:sp>
      <p:sp>
        <p:nvSpPr>
          <p:cNvPr id="11" name="10 Rectángulo"/>
          <p:cNvSpPr/>
          <p:nvPr/>
        </p:nvSpPr>
        <p:spPr>
          <a:xfrm>
            <a:off x="4608512" y="6237312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38912" lvl="0" indent="-320040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defRPr/>
            </a:pPr>
            <a:r>
              <a:rPr lang="es-EC" sz="1200" i="1" dirty="0" smtClean="0">
                <a:solidFill>
                  <a:srgbClr val="FF0000"/>
                </a:solidFill>
              </a:rPr>
              <a:t>Los huesos membranosos pueden crecer TODA LA VIDA</a:t>
            </a:r>
          </a:p>
          <a:p>
            <a:pPr marL="438912" lvl="0" indent="-320040" algn="ctr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defRPr/>
            </a:pPr>
            <a:r>
              <a:rPr lang="es-EC" sz="1200" i="1" u="sng" dirty="0" smtClean="0">
                <a:solidFill>
                  <a:srgbClr val="FF0000"/>
                </a:solidFill>
              </a:rPr>
              <a:t>(frente y mandíbula)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62466" name="Picture 2" descr="http://upload.wikimedia.org/wikipedia/commons/a/a6/Partes_de_un_hues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41844"/>
            <a:ext cx="3840088" cy="6816156"/>
          </a:xfrm>
          <a:prstGeom prst="rect">
            <a:avLst/>
          </a:prstGeom>
          <a:noFill/>
        </p:spPr>
      </p:pic>
      <p:cxnSp>
        <p:nvCxnSpPr>
          <p:cNvPr id="9" name="8 Conector recto de flecha"/>
          <p:cNvCxnSpPr/>
          <p:nvPr/>
        </p:nvCxnSpPr>
        <p:spPr>
          <a:xfrm>
            <a:off x="2555776" y="1268760"/>
            <a:ext cx="1872208" cy="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9 CuadroTexto"/>
          <p:cNvSpPr txBox="1"/>
          <p:nvPr/>
        </p:nvSpPr>
        <p:spPr>
          <a:xfrm>
            <a:off x="395536" y="404664"/>
            <a:ext cx="2304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GT" sz="2000" b="1" dirty="0" smtClean="0">
                <a:solidFill>
                  <a:schemeClr val="bg1"/>
                </a:solidFill>
              </a:rPr>
              <a:t>Aquí va creciendo el hueso largo…</a:t>
            </a:r>
            <a:endParaRPr lang="es-ES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Recuerden…</a:t>
            </a:r>
            <a:endParaRPr lang="es-E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63490" name="Picture 2" descr="http://lagrande.emisorasunidas.com/sites/default/files/imagecache/interior/images/cabez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1772816"/>
            <a:ext cx="3664501" cy="3528392"/>
          </a:xfrm>
          <a:prstGeom prst="rect">
            <a:avLst/>
          </a:prstGeom>
          <a:noFill/>
        </p:spPr>
      </p:pic>
      <p:pic>
        <p:nvPicPr>
          <p:cNvPr id="63492" name="Picture 4" descr="http://img3.wikia.nocookie.net/__cb20111016192053/doblaje/es/images/4/46/Barbilla_roj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15057"/>
            <a:ext cx="4724400" cy="34861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1 Título"/>
          <p:cNvSpPr>
            <a:spLocks noGrp="1"/>
          </p:cNvSpPr>
          <p:nvPr>
            <p:ph type="title"/>
          </p:nvPr>
        </p:nvSpPr>
        <p:spPr>
          <a:xfrm>
            <a:off x="0" y="260648"/>
            <a:ext cx="9144000" cy="923925"/>
          </a:xfrm>
        </p:spPr>
        <p:txBody>
          <a:bodyPr>
            <a:normAutofit/>
          </a:bodyPr>
          <a:lstStyle/>
          <a:p>
            <a:r>
              <a:rPr lang="es-EC" sz="2000" i="1" dirty="0" smtClean="0">
                <a:latin typeface="Calibri" pitchFamily="34" charset="0"/>
                <a:cs typeface="Trebuchet MS" pitchFamily="34" charset="0"/>
              </a:rPr>
              <a:t>HORMONA DEL CRECIMIENTO EJERCE EFECTOS A TRAVÉS DE SUSTANCIAS INTERMEDIAS “SOMATOMEDINAS” …</a:t>
            </a:r>
          </a:p>
        </p:txBody>
      </p:sp>
      <p:graphicFrame>
        <p:nvGraphicFramePr>
          <p:cNvPr id="2" name="1 Marcador de contenido"/>
          <p:cNvGraphicFramePr>
            <a:graphicFrameLocks noGrp="1"/>
          </p:cNvGraphicFramePr>
          <p:nvPr>
            <p:ph idx="1"/>
          </p:nvPr>
        </p:nvGraphicFramePr>
        <p:xfrm>
          <a:off x="755576" y="1844824"/>
          <a:ext cx="7776864" cy="46085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Título"/>
          <p:cNvSpPr>
            <a:spLocks noGrp="1"/>
          </p:cNvSpPr>
          <p:nvPr>
            <p:ph type="title"/>
          </p:nvPr>
        </p:nvSpPr>
        <p:spPr>
          <a:xfrm>
            <a:off x="107950" y="115888"/>
            <a:ext cx="8856663" cy="923925"/>
          </a:xfrm>
        </p:spPr>
        <p:txBody>
          <a:bodyPr>
            <a:normAutofit/>
          </a:bodyPr>
          <a:lstStyle/>
          <a:p>
            <a:r>
              <a:rPr lang="es-EC" sz="2000" dirty="0" smtClean="0">
                <a:latin typeface="Calibri" pitchFamily="34" charset="0"/>
                <a:cs typeface="Trebuchet MS" pitchFamily="34" charset="0"/>
              </a:rPr>
              <a:t>ACCIÓN BREVE DE LA HORMONA DEL CRECIMIENTO Y ACCIÓN PROLONGADA DE LA SOMATOMEDINA …</a:t>
            </a:r>
          </a:p>
        </p:txBody>
      </p:sp>
      <p:sp>
        <p:nvSpPr>
          <p:cNvPr id="20483" name="1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C" sz="1800" smtClean="0">
                <a:latin typeface="Algerian" pitchFamily="82" charset="0"/>
              </a:rPr>
              <a:t>Hormona del crecimiento </a:t>
            </a:r>
          </a:p>
        </p:txBody>
      </p:sp>
      <p:sp>
        <p:nvSpPr>
          <p:cNvPr id="20484" name="2 Marcador de contenido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Font typeface="Arial" charset="0"/>
              <a:buChar char="•"/>
            </a:pPr>
            <a:r>
              <a:rPr lang="es-EC" dirty="0" smtClean="0"/>
              <a:t>Se une de forma muy laxa a las proteínas plasmáticas</a:t>
            </a:r>
          </a:p>
          <a:p>
            <a:pPr>
              <a:buFont typeface="Arial" charset="0"/>
              <a:buChar char="•"/>
            </a:pPr>
            <a:r>
              <a:rPr lang="es-EC" dirty="0" smtClean="0"/>
              <a:t>Se libera con rapidez desde la sangre a los tejidos</a:t>
            </a:r>
          </a:p>
          <a:p>
            <a:pPr>
              <a:buFont typeface="Arial" charset="0"/>
              <a:buChar char="•"/>
            </a:pPr>
            <a:r>
              <a:rPr lang="es-EC" dirty="0" smtClean="0"/>
              <a:t>T</a:t>
            </a:r>
            <a:r>
              <a:rPr lang="es-EC" sz="1200" dirty="0" smtClean="0"/>
              <a:t>1/2</a:t>
            </a:r>
            <a:r>
              <a:rPr lang="es-EC" dirty="0" smtClean="0"/>
              <a:t>    20min  </a:t>
            </a:r>
          </a:p>
        </p:txBody>
      </p:sp>
      <p:sp>
        <p:nvSpPr>
          <p:cNvPr id="20485" name="3 Marcador de texto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s-EC" sz="1800" smtClean="0">
                <a:latin typeface="Algerian" pitchFamily="82" charset="0"/>
              </a:rPr>
              <a:t>Somatomedina C</a:t>
            </a:r>
          </a:p>
        </p:txBody>
      </p:sp>
      <p:sp>
        <p:nvSpPr>
          <p:cNvPr id="20486" name="4 Marcador de contenido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>
              <a:buFont typeface="Arial" charset="0"/>
              <a:buChar char="•"/>
            </a:pPr>
            <a:r>
              <a:rPr lang="es-EC" dirty="0" smtClean="0"/>
              <a:t>Une con fuerza a una proteína transportadora sanguínea </a:t>
            </a:r>
          </a:p>
          <a:p>
            <a:pPr>
              <a:buFont typeface="Arial" charset="0"/>
              <a:buChar char="•"/>
            </a:pPr>
            <a:r>
              <a:rPr lang="es-EC" dirty="0" smtClean="0"/>
              <a:t>El paso de la sangre a los tejidos es lento</a:t>
            </a:r>
          </a:p>
          <a:p>
            <a:pPr>
              <a:buFont typeface="Arial" charset="0"/>
              <a:buChar char="•"/>
            </a:pPr>
            <a:r>
              <a:rPr lang="es-EC" dirty="0" smtClean="0"/>
              <a:t>T </a:t>
            </a:r>
            <a:r>
              <a:rPr lang="es-EC" sz="1400" dirty="0" smtClean="0"/>
              <a:t>½</a:t>
            </a:r>
            <a:r>
              <a:rPr lang="es-EC" dirty="0" smtClean="0"/>
              <a:t> 20h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1 Título"/>
          <p:cNvSpPr>
            <a:spLocks noGrp="1"/>
          </p:cNvSpPr>
          <p:nvPr>
            <p:ph type="title"/>
          </p:nvPr>
        </p:nvSpPr>
        <p:spPr>
          <a:xfrm>
            <a:off x="179388" y="188913"/>
            <a:ext cx="8856662" cy="923925"/>
          </a:xfrm>
        </p:spPr>
        <p:txBody>
          <a:bodyPr>
            <a:normAutofit/>
          </a:bodyPr>
          <a:lstStyle/>
          <a:p>
            <a:r>
              <a:rPr lang="es-EC" sz="2000" dirty="0" smtClean="0">
                <a:latin typeface="Calibri" pitchFamily="34" charset="0"/>
                <a:cs typeface="Trebuchet MS" pitchFamily="34" charset="0"/>
              </a:rPr>
              <a:t>REGULACIÓN DE LA SECRECIÓN DE HORMONA DEL CRECIMIENTO…</a:t>
            </a:r>
          </a:p>
        </p:txBody>
      </p:sp>
      <p:sp>
        <p:nvSpPr>
          <p:cNvPr id="21507" name="2 Marcador de contenido"/>
          <p:cNvSpPr>
            <a:spLocks noGrp="1"/>
          </p:cNvSpPr>
          <p:nvPr>
            <p:ph idx="1"/>
          </p:nvPr>
        </p:nvSpPr>
        <p:spPr>
          <a:xfrm>
            <a:off x="251520" y="1700808"/>
            <a:ext cx="8892480" cy="3494088"/>
          </a:xfrm>
        </p:spPr>
        <p:txBody>
          <a:bodyPr>
            <a:normAutofit/>
          </a:bodyPr>
          <a:lstStyle/>
          <a:p>
            <a:pPr>
              <a:buNone/>
              <a:defRPr/>
            </a:pPr>
            <a:r>
              <a:rPr lang="es-EC" sz="1800" dirty="0" smtClean="0"/>
              <a:t>NUNCA DEJAMOS DE PRODUCIR GH, en ancianos se produce 25% del de la adolescencia</a:t>
            </a:r>
          </a:p>
          <a:p>
            <a:pPr>
              <a:buNone/>
              <a:defRPr/>
            </a:pPr>
            <a:endParaRPr lang="es-EC" sz="1800" dirty="0" smtClean="0"/>
          </a:p>
          <a:p>
            <a:pPr>
              <a:buNone/>
              <a:defRPr/>
            </a:pPr>
            <a:r>
              <a:rPr lang="es-EC" sz="1800" dirty="0" smtClean="0"/>
              <a:t>ESTIMULANTES DE SU PRODUCCIÓN: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es-EC" sz="1800" dirty="0" smtClean="0"/>
              <a:t>La inanición en especial con déficit grave de proteínas 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es-EC" sz="1800" dirty="0" smtClean="0"/>
              <a:t>La hipoglucemia o una baja concentración sanguínea de ácidos grasos 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es-EC" sz="1800" dirty="0" smtClean="0"/>
              <a:t>El ejercicio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es-EC" sz="1800" dirty="0" smtClean="0"/>
              <a:t>La excitación 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es-EC" sz="1800" dirty="0" smtClean="0"/>
              <a:t>Los traumatismos 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es-EC" sz="1800" dirty="0" err="1" smtClean="0"/>
              <a:t>Grelina</a:t>
            </a:r>
            <a:r>
              <a:rPr lang="es-EC" sz="1800" dirty="0" smtClean="0"/>
              <a:t>-hormona secretada por el estómago previo a comer (para qué?)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es-EC" sz="1800" dirty="0" smtClean="0"/>
              <a:t>Primeras 2h del sueño profundo  </a:t>
            </a:r>
          </a:p>
          <a:p>
            <a:pPr marL="0" indent="0">
              <a:buFont typeface="Wingdings" pitchFamily="2" charset="2"/>
              <a:buChar char="ü"/>
              <a:defRPr/>
            </a:pPr>
            <a:endParaRPr lang="es-EC" sz="1800" dirty="0" smtClean="0"/>
          </a:p>
        </p:txBody>
      </p:sp>
      <p:sp>
        <p:nvSpPr>
          <p:cNvPr id="2" name="1 Rectángulo"/>
          <p:cNvSpPr/>
          <p:nvPr/>
        </p:nvSpPr>
        <p:spPr>
          <a:xfrm>
            <a:off x="827088" y="5229225"/>
            <a:ext cx="7705725" cy="1223963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C" sz="1600" dirty="0"/>
              <a:t>Adulto oscila entre 1.6 </a:t>
            </a:r>
            <a:r>
              <a:rPr lang="es-EC" sz="1600" dirty="0" smtClean="0"/>
              <a:t>- </a:t>
            </a:r>
            <a:r>
              <a:rPr lang="es-EC" sz="1600" dirty="0"/>
              <a:t>3ng/ml</a:t>
            </a:r>
          </a:p>
          <a:p>
            <a:pPr algn="ctr">
              <a:defRPr/>
            </a:pPr>
            <a:r>
              <a:rPr lang="es-EC" sz="1600" dirty="0"/>
              <a:t>Niños o adolescentes se aproxima a 6ng/ml</a:t>
            </a:r>
          </a:p>
          <a:p>
            <a:pPr algn="ctr">
              <a:defRPr/>
            </a:pPr>
            <a:r>
              <a:rPr lang="es-EC" sz="1600" dirty="0"/>
              <a:t>Suele aumentarse hasta </a:t>
            </a:r>
            <a:r>
              <a:rPr lang="es-EC" sz="1600" dirty="0" smtClean="0"/>
              <a:t>50 </a:t>
            </a:r>
            <a:r>
              <a:rPr lang="es-EC" sz="1600" dirty="0" err="1" smtClean="0"/>
              <a:t>ng</a:t>
            </a:r>
            <a:r>
              <a:rPr lang="es-EC" sz="1600" dirty="0" smtClean="0"/>
              <a:t>/ml en </a:t>
            </a:r>
            <a:r>
              <a:rPr lang="es-EC" sz="1600" b="1" dirty="0" smtClean="0"/>
              <a:t>inanición prolongada (agoto proteínas y </a:t>
            </a:r>
            <a:r>
              <a:rPr lang="es-EC" sz="1600" b="1" dirty="0" err="1" smtClean="0"/>
              <a:t>Gl</a:t>
            </a:r>
            <a:r>
              <a:rPr lang="es-EC" sz="1600" b="1" dirty="0" smtClean="0"/>
              <a:t>)</a:t>
            </a:r>
            <a:endParaRPr lang="es-EC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1 Título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923925"/>
          </a:xfrm>
        </p:spPr>
        <p:txBody>
          <a:bodyPr/>
          <a:lstStyle/>
          <a:p>
            <a:pPr algn="ctr" eaLnBrk="1" hangingPunct="1"/>
            <a:r>
              <a:rPr lang="es-ES" sz="2400" dirty="0" smtClean="0">
                <a:latin typeface="Calibri" pitchFamily="34" charset="0"/>
                <a:cs typeface="Times New Roman" pitchFamily="18" charset="0"/>
              </a:rPr>
              <a:t>LA HIPÓFISIS Y SU RELACIÓN CON EL HIPOTÁLAMO </a:t>
            </a:r>
          </a:p>
        </p:txBody>
      </p:sp>
      <p:sp>
        <p:nvSpPr>
          <p:cNvPr id="4099" name="2 Marcador de contenido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eaLnBrk="1" hangingPunct="1">
              <a:buFont typeface="Wingdings 2" pitchFamily="18" charset="2"/>
              <a:buNone/>
              <a:defRPr/>
            </a:pPr>
            <a:endParaRPr lang="es-EC" dirty="0" smtClean="0"/>
          </a:p>
          <a:p>
            <a:pPr eaLnBrk="1" hangingPunct="1">
              <a:defRPr/>
            </a:pPr>
            <a:endParaRPr lang="es-EC" dirty="0" smtClean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2"/>
          </p:nvPr>
        </p:nvSpPr>
        <p:spPr>
          <a:xfrm>
            <a:off x="4716016" y="1556793"/>
            <a:ext cx="4104456" cy="144016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buNone/>
              <a:defRPr/>
            </a:pPr>
            <a:r>
              <a:rPr lang="es-ES" sz="1600" dirty="0" smtClean="0"/>
              <a:t>Hipófisis/Pituitaria </a:t>
            </a:r>
          </a:p>
          <a:p>
            <a:pPr eaLnBrk="1" hangingPunct="1">
              <a:buFont typeface="Wingdings" pitchFamily="2" charset="2"/>
              <a:buChar char="ü"/>
              <a:defRPr/>
            </a:pPr>
            <a:r>
              <a:rPr lang="es-ES" sz="1600" dirty="0" smtClean="0"/>
              <a:t>1 cm de diámetro  y 0,5-1 g. </a:t>
            </a:r>
          </a:p>
          <a:p>
            <a:pPr eaLnBrk="1" hangingPunct="1">
              <a:buFont typeface="Wingdings" pitchFamily="2" charset="2"/>
              <a:buChar char="ü"/>
              <a:defRPr/>
            </a:pPr>
            <a:r>
              <a:rPr lang="es-ES" sz="1600" dirty="0" smtClean="0"/>
              <a:t>Situada en la silla turca unida al hipotálamo mediante el </a:t>
            </a:r>
            <a:r>
              <a:rPr lang="es-ES" sz="1600" i="1" u="sng" dirty="0" smtClean="0"/>
              <a:t>tallo hipofisario</a:t>
            </a:r>
          </a:p>
          <a:p>
            <a:pPr eaLnBrk="1" hangingPunct="1">
              <a:buFont typeface="Wingdings" pitchFamily="2" charset="2"/>
              <a:buChar char="ü"/>
              <a:defRPr/>
            </a:pPr>
            <a:r>
              <a:rPr lang="es-GT" sz="1600" i="1" u="sng" dirty="0" smtClean="0"/>
              <a:t>TODAS SUS HORMONAS SON PÉPTIDOS…</a:t>
            </a:r>
          </a:p>
          <a:p>
            <a:pPr eaLnBrk="1" hangingPunct="1">
              <a:buNone/>
              <a:defRPr/>
            </a:pPr>
            <a:r>
              <a:rPr lang="es-GT" sz="1600" i="1" u="sng" dirty="0" smtClean="0"/>
              <a:t>¿Dónde tienen sus receptores?</a:t>
            </a:r>
            <a:endParaRPr lang="es-ES" sz="1600" i="1" u="sng" dirty="0" smtClean="0"/>
          </a:p>
          <a:p>
            <a:pPr marL="0" indent="0" eaLnBrk="1" hangingPunct="1">
              <a:buFont typeface="Wingdings" pitchFamily="2" charset="2"/>
              <a:buChar char="ü"/>
              <a:defRPr/>
            </a:pPr>
            <a:endParaRPr lang="es-ES" sz="1600" dirty="0" smtClean="0"/>
          </a:p>
        </p:txBody>
      </p:sp>
      <p:pic>
        <p:nvPicPr>
          <p:cNvPr id="4101" name="Picture 7"/>
          <p:cNvPicPr>
            <a:picLocks noChangeAspect="1" noChangeArrowheads="1"/>
          </p:cNvPicPr>
          <p:nvPr/>
        </p:nvPicPr>
        <p:blipFill>
          <a:blip r:embed="rId3" cstate="print"/>
          <a:srcRect t="5608"/>
          <a:stretch>
            <a:fillRect/>
          </a:stretch>
        </p:blipFill>
        <p:spPr bwMode="auto">
          <a:xfrm>
            <a:off x="251520" y="1628801"/>
            <a:ext cx="3384376" cy="402021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3 Llamada de nube"/>
          <p:cNvSpPr/>
          <p:nvPr/>
        </p:nvSpPr>
        <p:spPr>
          <a:xfrm>
            <a:off x="3276600" y="3933825"/>
            <a:ext cx="2808288" cy="2589213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14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NEUROHIPÓFISIS </a:t>
            </a:r>
            <a:r>
              <a:rPr lang="es-E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s-E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vaginación </a:t>
            </a:r>
            <a:r>
              <a:rPr lang="es-E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 tejido nervioso del hipotálam</a:t>
            </a:r>
            <a:r>
              <a:rPr lang="es-E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 </a:t>
            </a:r>
          </a:p>
        </p:txBody>
      </p:sp>
      <p:sp>
        <p:nvSpPr>
          <p:cNvPr id="11" name="10 Llamada de nube"/>
          <p:cNvSpPr/>
          <p:nvPr/>
        </p:nvSpPr>
        <p:spPr>
          <a:xfrm>
            <a:off x="6338888" y="3933825"/>
            <a:ext cx="2771775" cy="2589213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14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ADENOHIPÓFISIS </a:t>
            </a:r>
            <a:r>
              <a:rPr lang="es-E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s-E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eriva </a:t>
            </a:r>
            <a:r>
              <a:rPr lang="es-E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 la bolsa de Rathke , invaginación embrionaria del epitelio faríngeo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64515" name="Picture 3"/>
          <p:cNvPicPr>
            <a:picLocks noChangeAspect="1" noChangeArrowheads="1"/>
          </p:cNvPicPr>
          <p:nvPr/>
        </p:nvPicPr>
        <p:blipFill>
          <a:blip r:embed="rId2" cstate="print"/>
          <a:srcRect l="22964" t="18329" r="22246" b="11782"/>
          <a:stretch>
            <a:fillRect/>
          </a:stretch>
        </p:blipFill>
        <p:spPr bwMode="auto">
          <a:xfrm>
            <a:off x="367137" y="404664"/>
            <a:ext cx="8233253" cy="59046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2" cstate="print"/>
          <a:srcRect l="26011" t="20297" r="25840" b="12766"/>
          <a:stretch>
            <a:fillRect/>
          </a:stretch>
        </p:blipFill>
        <p:spPr bwMode="auto">
          <a:xfrm>
            <a:off x="1043608" y="692696"/>
            <a:ext cx="7056784" cy="551564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 cstate="print"/>
          <a:srcRect l="26284" t="16360" r="26121" b="11782"/>
          <a:stretch>
            <a:fillRect/>
          </a:stretch>
        </p:blipFill>
        <p:spPr bwMode="auto">
          <a:xfrm>
            <a:off x="467544" y="476671"/>
            <a:ext cx="7992888" cy="611230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9394" name="Picture 2" descr="https://scontent-b-atl.xx.fbcdn.net/hphotos-xpf1/v/t1.0-9/10561633_10152640628761804_752548521322625035_n.png?oh=9eb670f86a870ae5e9752adc17a250af&amp;oe=54894FB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04801"/>
            <a:ext cx="9144000" cy="7162801"/>
          </a:xfrm>
          <a:prstGeom prst="rect">
            <a:avLst/>
          </a:prstGeom>
          <a:noFill/>
        </p:spPr>
      </p:pic>
      <p:sp>
        <p:nvSpPr>
          <p:cNvPr id="5" name="4 CuadroTexto"/>
          <p:cNvSpPr txBox="1"/>
          <p:nvPr/>
        </p:nvSpPr>
        <p:spPr>
          <a:xfrm>
            <a:off x="323528" y="6093297"/>
            <a:ext cx="3024336" cy="646331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endParaRPr lang="es-GT" dirty="0" smtClean="0">
              <a:solidFill>
                <a:srgbClr val="00B0F0"/>
              </a:solidFill>
            </a:endParaRPr>
          </a:p>
          <a:p>
            <a:endParaRPr lang="es-ES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1 Título"/>
          <p:cNvSpPr>
            <a:spLocks noGrp="1"/>
          </p:cNvSpPr>
          <p:nvPr>
            <p:ph type="title"/>
          </p:nvPr>
        </p:nvSpPr>
        <p:spPr>
          <a:xfrm>
            <a:off x="323850" y="404813"/>
            <a:ext cx="8640763" cy="923925"/>
          </a:xfrm>
        </p:spPr>
        <p:txBody>
          <a:bodyPr>
            <a:normAutofit/>
          </a:bodyPr>
          <a:lstStyle/>
          <a:p>
            <a:r>
              <a:rPr lang="es-EC" sz="2000" dirty="0" smtClean="0">
                <a:latin typeface="Calibri" pitchFamily="34" charset="0"/>
                <a:cs typeface="Trebuchet MS" pitchFamily="34" charset="0"/>
              </a:rPr>
              <a:t>FUNCIÓN DEL HIPOTÁLAMO DE LA (GHRH) Y DE LA SOMATOSTATINA(GHIH)…</a:t>
            </a:r>
          </a:p>
        </p:txBody>
      </p:sp>
      <p:sp>
        <p:nvSpPr>
          <p:cNvPr id="22531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EC" sz="2000" dirty="0" smtClean="0"/>
              <a:t>Núcleo </a:t>
            </a:r>
            <a:r>
              <a:rPr lang="es-EC" sz="2000" dirty="0" err="1" smtClean="0"/>
              <a:t>Ventromedial</a:t>
            </a:r>
            <a:r>
              <a:rPr lang="es-EC" sz="2000" dirty="0" smtClean="0"/>
              <a:t>: región del hipotálamo sensible a la concentración de glucosa que provoca </a:t>
            </a:r>
            <a:r>
              <a:rPr lang="es-EC" sz="2000" u="sng" dirty="0" smtClean="0"/>
              <a:t>saciedad</a:t>
            </a:r>
            <a:r>
              <a:rPr lang="es-EC" sz="2000" dirty="0" smtClean="0"/>
              <a:t> en la hiperglucemia, </a:t>
            </a:r>
            <a:r>
              <a:rPr lang="es-EC" sz="2000" u="sng" dirty="0" smtClean="0"/>
              <a:t>hambre</a:t>
            </a:r>
            <a:r>
              <a:rPr lang="es-EC" sz="2000" dirty="0" smtClean="0"/>
              <a:t> hipoglucemia…. </a:t>
            </a:r>
            <a:r>
              <a:rPr lang="es-EC" sz="2000" i="1" u="sng" dirty="0" smtClean="0"/>
              <a:t>El mismo produce GHRH</a:t>
            </a:r>
            <a:r>
              <a:rPr lang="es-EC" sz="2000" i="1" dirty="0" smtClean="0"/>
              <a:t> (la </a:t>
            </a:r>
            <a:r>
              <a:rPr lang="es-EC" sz="2000" i="1" dirty="0" err="1" smtClean="0"/>
              <a:t>somatostatina</a:t>
            </a:r>
            <a:r>
              <a:rPr lang="es-EC" sz="2000" i="1" dirty="0" smtClean="0"/>
              <a:t> se produce en regiones adyacentes a ésta… y dónde más??)</a:t>
            </a:r>
          </a:p>
          <a:p>
            <a:pPr algn="just">
              <a:buNone/>
            </a:pPr>
            <a:endParaRPr lang="es-EC" sz="2000" i="1" dirty="0" smtClean="0"/>
          </a:p>
          <a:p>
            <a:pPr algn="just"/>
            <a:r>
              <a:rPr lang="es-EC" sz="2000" dirty="0" smtClean="0"/>
              <a:t>Las señales hipotalámicas derivadas de las emociones, estrés y traumatismos afectan al control hipotalámico </a:t>
            </a:r>
          </a:p>
          <a:p>
            <a:pPr algn="just"/>
            <a:endParaRPr lang="es-EC" sz="2000" dirty="0" smtClean="0"/>
          </a:p>
          <a:p>
            <a:pPr algn="just"/>
            <a:r>
              <a:rPr lang="es-EC" sz="2000" dirty="0" err="1" smtClean="0"/>
              <a:t>Catecolaminas</a:t>
            </a:r>
            <a:r>
              <a:rPr lang="es-EC" sz="2000" dirty="0" smtClean="0"/>
              <a:t>, dopamina, serotonina incrementa la secreción de la hormona del crecimiento </a:t>
            </a:r>
          </a:p>
          <a:p>
            <a:pPr algn="just"/>
            <a:endParaRPr lang="es-EC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1 Título"/>
          <p:cNvSpPr>
            <a:spLocks noGrp="1"/>
          </p:cNvSpPr>
          <p:nvPr>
            <p:ph type="title"/>
          </p:nvPr>
        </p:nvSpPr>
        <p:spPr>
          <a:xfrm>
            <a:off x="107950" y="0"/>
            <a:ext cx="8856663" cy="923925"/>
          </a:xfrm>
        </p:spPr>
        <p:txBody>
          <a:bodyPr>
            <a:normAutofit/>
          </a:bodyPr>
          <a:lstStyle/>
          <a:p>
            <a:r>
              <a:rPr lang="es-EC" sz="2000" dirty="0" smtClean="0">
                <a:latin typeface="Calibri" pitchFamily="34" charset="0"/>
                <a:cs typeface="Trebuchet MS" pitchFamily="34" charset="0"/>
              </a:rPr>
              <a:t>ANOMALÍAS DE LA SECRECIÓN DE LA HORMONA DEL CRECIMIENTO… 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44016" y="1806575"/>
            <a:ext cx="5940152" cy="5051425"/>
          </a:xfrm>
        </p:spPr>
        <p:txBody>
          <a:bodyPr>
            <a:normAutofit fontScale="92500" lnSpcReduction="10000"/>
          </a:bodyPr>
          <a:lstStyle/>
          <a:p>
            <a:pPr marL="0" indent="0">
              <a:buFont typeface="Wingdings 2" pitchFamily="18" charset="2"/>
              <a:buNone/>
              <a:defRPr/>
            </a:pPr>
            <a:r>
              <a:rPr lang="es-EC" sz="2000" u="sng" dirty="0" smtClean="0"/>
              <a:t>Insuficiencia </a:t>
            </a:r>
            <a:r>
              <a:rPr lang="es-EC" sz="2000" u="sng" dirty="0" err="1" smtClean="0"/>
              <a:t>panhipofisiaria</a:t>
            </a:r>
            <a:r>
              <a:rPr lang="es-EC" sz="2000" u="sng" dirty="0" smtClean="0"/>
              <a:t>(</a:t>
            </a:r>
            <a:r>
              <a:rPr lang="es-EC" sz="2000" u="sng" dirty="0" err="1" smtClean="0"/>
              <a:t>PANhipopituitarismo</a:t>
            </a:r>
            <a:r>
              <a:rPr lang="es-EC" sz="2000" u="sng" dirty="0" smtClean="0"/>
              <a:t>)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s-EC" sz="2000" dirty="0" smtClean="0"/>
              <a:t>secreción reducida de todas las hormonas adenohipofisarias 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s-EC" sz="2000" dirty="0" smtClean="0"/>
              <a:t>Puede ser congénita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s-EC" sz="2000" dirty="0" smtClean="0"/>
              <a:t>Por un tumor hipofisario que destruye esta glándula </a:t>
            </a:r>
          </a:p>
          <a:p>
            <a:pPr marL="0" indent="0">
              <a:buFont typeface="Wingdings 2" pitchFamily="18" charset="2"/>
              <a:buNone/>
              <a:defRPr/>
            </a:pPr>
            <a:r>
              <a:rPr lang="es-EC" sz="2000" u="sng" dirty="0" smtClean="0"/>
              <a:t>Enanismo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s-EC" sz="2000" dirty="0" smtClean="0"/>
              <a:t>Deficiencia generalizada de la secreción de la adenohipofisis durante la infancia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s-EC" sz="2000" dirty="0" smtClean="0"/>
              <a:t>Personas con E. panhipofisiaria no alcanzan la pubertad nunca llegan a secretar hormonas gonadotrópicas </a:t>
            </a:r>
          </a:p>
          <a:p>
            <a:pPr marL="0" indent="0">
              <a:buFont typeface="Wingdings 2" pitchFamily="18" charset="2"/>
              <a:buNone/>
              <a:defRPr/>
            </a:pPr>
            <a:r>
              <a:rPr lang="es-EC" sz="2000" u="sng" dirty="0" smtClean="0"/>
              <a:t>Insuficiencia panhipofisiaria del adulto</a:t>
            </a:r>
          </a:p>
          <a:p>
            <a:pPr marL="0" indent="0">
              <a:buFont typeface="Wingdings 2" pitchFamily="18" charset="2"/>
              <a:buNone/>
              <a:defRPr/>
            </a:pPr>
            <a:r>
              <a:rPr lang="es-EC" sz="2000" i="1" dirty="0" smtClean="0"/>
              <a:t>Por tumores o por Síndrome de </a:t>
            </a:r>
            <a:r>
              <a:rPr lang="es-EC" sz="2000" i="1" dirty="0" err="1" smtClean="0"/>
              <a:t>Sheehan</a:t>
            </a:r>
            <a:endParaRPr lang="es-EC" sz="2000" i="1" dirty="0" smtClean="0"/>
          </a:p>
          <a:p>
            <a:pPr>
              <a:buFont typeface="+mj-lt"/>
              <a:buAutoNum type="arabicPeriod"/>
              <a:defRPr/>
            </a:pPr>
            <a:r>
              <a:rPr lang="es-EC" sz="2000" dirty="0" smtClean="0"/>
              <a:t>Hipotiroidismo </a:t>
            </a:r>
          </a:p>
          <a:p>
            <a:pPr>
              <a:buFont typeface="+mj-lt"/>
              <a:buAutoNum type="arabicPeriod"/>
              <a:defRPr/>
            </a:pPr>
            <a:r>
              <a:rPr lang="es-EC" sz="2000" dirty="0" smtClean="0"/>
              <a:t>Menor producción de glucocorticoides por las glándulas suprarrenales </a:t>
            </a:r>
          </a:p>
          <a:p>
            <a:pPr>
              <a:buFont typeface="+mj-lt"/>
              <a:buAutoNum type="arabicPeriod"/>
              <a:defRPr/>
            </a:pPr>
            <a:r>
              <a:rPr lang="es-EC" sz="2000" dirty="0" smtClean="0"/>
              <a:t>Desaparición de la secreción de  hormonas gonadotrópicas, ausencia de función sexual </a:t>
            </a:r>
          </a:p>
          <a:p>
            <a:pPr>
              <a:buFont typeface="Arial" pitchFamily="34" charset="0"/>
              <a:buChar char="•"/>
              <a:defRPr/>
            </a:pPr>
            <a:endParaRPr lang="es-EC" sz="2000" dirty="0" smtClean="0"/>
          </a:p>
          <a:p>
            <a:pPr>
              <a:buFont typeface="Arial" pitchFamily="34" charset="0"/>
              <a:buChar char="•"/>
              <a:defRPr/>
            </a:pPr>
            <a:endParaRPr lang="es-EC" sz="2000" dirty="0" smtClean="0"/>
          </a:p>
          <a:p>
            <a:pPr>
              <a:buFont typeface="Arial" pitchFamily="34" charset="0"/>
              <a:buChar char="•"/>
              <a:defRPr/>
            </a:pPr>
            <a:endParaRPr lang="es-EC" sz="2000" dirty="0"/>
          </a:p>
        </p:txBody>
      </p:sp>
      <p:pic>
        <p:nvPicPr>
          <p:cNvPr id="21506" name="Picture 2" descr="https://scontent-b-atl.xx.fbcdn.net/hphotos-xap1/v/t1.0-9/p320x320/1907780_602890606490814_3205391822834925052_n.jpg?oh=5d93ba5dfcd747038814e9e88140a0b3&amp;oe=54A1B12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1844824"/>
            <a:ext cx="3048000" cy="44291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1520" y="1268462"/>
            <a:ext cx="7882830" cy="489684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s-EC" sz="1800" b="0" dirty="0" smtClean="0">
                <a:solidFill>
                  <a:schemeClr val="tx1"/>
                </a:solidFill>
                <a:latin typeface="+mn-lt"/>
              </a:rPr>
              <a:t>                              </a:t>
            </a:r>
            <a:br>
              <a:rPr lang="es-EC" sz="1800" b="0" dirty="0" smtClean="0">
                <a:solidFill>
                  <a:schemeClr val="tx1"/>
                </a:solidFill>
                <a:latin typeface="+mn-lt"/>
              </a:rPr>
            </a:br>
            <a:r>
              <a:rPr lang="es-EC" sz="1800" b="0" dirty="0" smtClean="0">
                <a:solidFill>
                  <a:schemeClr val="tx1"/>
                </a:solidFill>
                <a:latin typeface="+mn-lt"/>
              </a:rPr>
              <a:t/>
            </a:r>
            <a:br>
              <a:rPr lang="es-EC" sz="1800" b="0" dirty="0" smtClean="0">
                <a:solidFill>
                  <a:schemeClr val="tx1"/>
                </a:solidFill>
                <a:latin typeface="+mn-lt"/>
              </a:rPr>
            </a:br>
            <a:r>
              <a:rPr lang="es-EC" sz="2000" u="sng" dirty="0" smtClean="0">
                <a:solidFill>
                  <a:schemeClr val="tx1"/>
                </a:solidFill>
                <a:latin typeface="+mn-lt"/>
              </a:rPr>
              <a:t>Gigantismo(Tumor previo a la adolescencia)</a:t>
            </a:r>
            <a:r>
              <a:rPr lang="es-EC" sz="1800" b="0" u="sng" dirty="0" smtClean="0">
                <a:solidFill>
                  <a:schemeClr val="tx1"/>
                </a:solidFill>
                <a:latin typeface="+mn-lt"/>
              </a:rPr>
              <a:t/>
            </a:r>
            <a:br>
              <a:rPr lang="es-EC" sz="1800" b="0" u="sng" dirty="0" smtClean="0">
                <a:solidFill>
                  <a:schemeClr val="tx1"/>
                </a:solidFill>
                <a:latin typeface="+mn-lt"/>
              </a:rPr>
            </a:br>
            <a:r>
              <a:rPr lang="es-EC" sz="1800" b="0" dirty="0" smtClean="0">
                <a:solidFill>
                  <a:schemeClr val="tx1"/>
                </a:solidFill>
                <a:latin typeface="+mn-lt"/>
              </a:rPr>
              <a:t>- las células acidófilas de la glándula adenohipofisarias se  tornan hiperactivas </a:t>
            </a:r>
            <a:br>
              <a:rPr lang="es-EC" sz="1800" b="0" dirty="0" smtClean="0">
                <a:solidFill>
                  <a:schemeClr val="tx1"/>
                </a:solidFill>
                <a:latin typeface="+mn-lt"/>
              </a:rPr>
            </a:br>
            <a:r>
              <a:rPr lang="es-EC" sz="1800" b="0" dirty="0" smtClean="0">
                <a:solidFill>
                  <a:schemeClr val="tx1"/>
                </a:solidFill>
                <a:latin typeface="+mn-lt"/>
              </a:rPr>
              <a:t>- todos los organismos crecen con rapidez , 2.5 m</a:t>
            </a:r>
            <a:br>
              <a:rPr lang="es-EC" sz="1800" b="0" dirty="0" smtClean="0">
                <a:solidFill>
                  <a:schemeClr val="tx1"/>
                </a:solidFill>
                <a:latin typeface="+mn-lt"/>
              </a:rPr>
            </a:br>
            <a:r>
              <a:rPr lang="es-EC" sz="1800" b="0" dirty="0" smtClean="0">
                <a:solidFill>
                  <a:schemeClr val="tx1"/>
                </a:solidFill>
                <a:latin typeface="+mn-lt"/>
              </a:rPr>
              <a:t>- los gigantes presentan </a:t>
            </a:r>
            <a:r>
              <a:rPr lang="es-EC" sz="1800" b="0" dirty="0" err="1" smtClean="0">
                <a:solidFill>
                  <a:schemeClr val="tx1"/>
                </a:solidFill>
                <a:latin typeface="+mn-lt"/>
              </a:rPr>
              <a:t>hiperglicemia</a:t>
            </a:r>
            <a:r>
              <a:rPr lang="es-EC" sz="1800" b="0" dirty="0" smtClean="0">
                <a:solidFill>
                  <a:schemeClr val="tx1"/>
                </a:solidFill>
                <a:latin typeface="+mn-lt"/>
              </a:rPr>
              <a:t> pero desarrollan diabetes </a:t>
            </a:r>
            <a:r>
              <a:rPr lang="es-EC" sz="1800" b="0" dirty="0" err="1" smtClean="0">
                <a:solidFill>
                  <a:schemeClr val="tx1"/>
                </a:solidFill>
                <a:latin typeface="+mn-lt"/>
              </a:rPr>
              <a:t>mellitus</a:t>
            </a:r>
            <a:r>
              <a:rPr lang="es-EC" sz="1800" b="0" dirty="0" smtClean="0">
                <a:solidFill>
                  <a:schemeClr val="tx1"/>
                </a:solidFill>
                <a:latin typeface="+mn-lt"/>
              </a:rPr>
              <a:t> el 10%</a:t>
            </a:r>
            <a:br>
              <a:rPr lang="es-EC" sz="1800" b="0" dirty="0" smtClean="0">
                <a:solidFill>
                  <a:schemeClr val="tx1"/>
                </a:solidFill>
                <a:latin typeface="+mn-lt"/>
              </a:rPr>
            </a:br>
            <a:r>
              <a:rPr lang="es-EC" sz="1800" b="0" dirty="0" smtClean="0">
                <a:solidFill>
                  <a:schemeClr val="tx1"/>
                </a:solidFill>
                <a:latin typeface="+mn-lt"/>
              </a:rPr>
              <a:t/>
            </a:r>
            <a:br>
              <a:rPr lang="es-EC" sz="1800" b="0" dirty="0" smtClean="0">
                <a:solidFill>
                  <a:schemeClr val="tx1"/>
                </a:solidFill>
                <a:latin typeface="+mn-lt"/>
              </a:rPr>
            </a:br>
            <a:r>
              <a:rPr lang="es-EC" sz="1800" b="0" dirty="0" smtClean="0">
                <a:solidFill>
                  <a:schemeClr val="tx1"/>
                </a:solidFill>
                <a:latin typeface="+mn-lt"/>
              </a:rPr>
              <a:t>                                 </a:t>
            </a:r>
            <a:br>
              <a:rPr lang="es-EC" sz="1800" b="0" dirty="0" smtClean="0">
                <a:solidFill>
                  <a:schemeClr val="tx1"/>
                </a:solidFill>
                <a:latin typeface="+mn-lt"/>
              </a:rPr>
            </a:br>
            <a:r>
              <a:rPr lang="es-EC" sz="2000" u="sng" dirty="0">
                <a:solidFill>
                  <a:schemeClr val="tx1"/>
                </a:solidFill>
                <a:latin typeface="+mn-lt"/>
              </a:rPr>
              <a:t>A</a:t>
            </a:r>
            <a:r>
              <a:rPr lang="es-EC" sz="2000" u="sng" dirty="0" smtClean="0">
                <a:solidFill>
                  <a:schemeClr val="tx1"/>
                </a:solidFill>
                <a:latin typeface="+mn-lt"/>
              </a:rPr>
              <a:t>cromegalia (Tumor luego de la Adolescencia)</a:t>
            </a:r>
            <a:r>
              <a:rPr lang="es-EC" sz="1800" b="0" dirty="0" smtClean="0">
                <a:solidFill>
                  <a:schemeClr val="tx1"/>
                </a:solidFill>
                <a:latin typeface="+mn-lt"/>
              </a:rPr>
              <a:t/>
            </a:r>
            <a:br>
              <a:rPr lang="es-EC" sz="1800" b="0" dirty="0" smtClean="0">
                <a:solidFill>
                  <a:schemeClr val="tx1"/>
                </a:solidFill>
                <a:latin typeface="+mn-lt"/>
              </a:rPr>
            </a:br>
            <a:r>
              <a:rPr lang="es-EC" sz="1800" b="0" dirty="0" smtClean="0">
                <a:solidFill>
                  <a:schemeClr val="tx1"/>
                </a:solidFill>
                <a:latin typeface="+mn-lt"/>
              </a:rPr>
              <a:t>- El aumento de tamaño en los huesos de las  manos, pies y en los huesos membranosos como cráneo, nariz, protuberancias frontales,  bordes supraorbitarios maxilar inferior </a:t>
            </a:r>
            <a:br>
              <a:rPr lang="es-EC" sz="1800" b="0" dirty="0" smtClean="0">
                <a:solidFill>
                  <a:schemeClr val="tx1"/>
                </a:solidFill>
                <a:latin typeface="+mn-lt"/>
              </a:rPr>
            </a:br>
            <a:r>
              <a:rPr lang="es-EC" sz="1800" b="0" dirty="0">
                <a:solidFill>
                  <a:schemeClr val="tx1"/>
                </a:solidFill>
                <a:latin typeface="+mn-lt"/>
              </a:rPr>
              <a:t/>
            </a:r>
            <a:br>
              <a:rPr lang="es-EC" sz="1800" b="0" dirty="0">
                <a:solidFill>
                  <a:schemeClr val="tx1"/>
                </a:solidFill>
                <a:latin typeface="+mn-lt"/>
              </a:rPr>
            </a:br>
            <a:r>
              <a:rPr lang="es-EC" sz="1800" b="0" dirty="0" smtClean="0">
                <a:solidFill>
                  <a:schemeClr val="tx1"/>
                </a:solidFill>
                <a:latin typeface="+mn-lt"/>
              </a:rPr>
              <a:t/>
            </a:r>
            <a:br>
              <a:rPr lang="es-EC" sz="1800" b="0" dirty="0" smtClean="0">
                <a:solidFill>
                  <a:schemeClr val="tx1"/>
                </a:solidFill>
                <a:latin typeface="+mn-lt"/>
              </a:rPr>
            </a:br>
            <a:r>
              <a:rPr lang="es-EC" sz="1800" b="0" dirty="0">
                <a:solidFill>
                  <a:schemeClr val="tx1"/>
                </a:solidFill>
                <a:latin typeface="+mn-lt"/>
              </a:rPr>
              <a:t/>
            </a:r>
            <a:br>
              <a:rPr lang="es-EC" sz="1800" b="0" dirty="0">
                <a:solidFill>
                  <a:schemeClr val="tx1"/>
                </a:solidFill>
                <a:latin typeface="+mn-lt"/>
              </a:rPr>
            </a:br>
            <a:r>
              <a:rPr lang="es-EC" sz="1800" b="0" dirty="0" smtClean="0">
                <a:solidFill>
                  <a:schemeClr val="tx1"/>
                </a:solidFill>
                <a:latin typeface="+mn-lt"/>
              </a:rPr>
              <a:t/>
            </a:r>
            <a:br>
              <a:rPr lang="es-EC" sz="1800" b="0" dirty="0" smtClean="0">
                <a:solidFill>
                  <a:schemeClr val="tx1"/>
                </a:solidFill>
                <a:latin typeface="+mn-lt"/>
              </a:rPr>
            </a:br>
            <a:r>
              <a:rPr lang="es-EC" sz="1800" b="0" dirty="0">
                <a:solidFill>
                  <a:schemeClr val="tx1"/>
                </a:solidFill>
                <a:latin typeface="+mn-lt"/>
              </a:rPr>
              <a:t/>
            </a:r>
            <a:br>
              <a:rPr lang="es-EC" sz="1800" b="0" dirty="0">
                <a:solidFill>
                  <a:schemeClr val="tx1"/>
                </a:solidFill>
                <a:latin typeface="+mn-lt"/>
              </a:rPr>
            </a:br>
            <a:r>
              <a:rPr lang="es-EC" sz="1800" b="0" dirty="0" smtClean="0">
                <a:solidFill>
                  <a:schemeClr val="tx1"/>
                </a:solidFill>
                <a:latin typeface="+mn-lt"/>
              </a:rPr>
              <a:t/>
            </a:r>
            <a:br>
              <a:rPr lang="es-EC" sz="1800" b="0" dirty="0" smtClean="0">
                <a:solidFill>
                  <a:schemeClr val="tx1"/>
                </a:solidFill>
                <a:latin typeface="+mn-lt"/>
              </a:rPr>
            </a:br>
            <a:r>
              <a:rPr lang="es-EC" sz="1800" b="0" dirty="0" smtClean="0">
                <a:solidFill>
                  <a:schemeClr val="tx1"/>
                </a:solidFill>
                <a:latin typeface="+mn-lt"/>
              </a:rPr>
              <a:t/>
            </a:r>
            <a:br>
              <a:rPr lang="es-EC" sz="1800" b="0" dirty="0" smtClean="0">
                <a:solidFill>
                  <a:schemeClr val="tx1"/>
                </a:solidFill>
                <a:latin typeface="+mn-lt"/>
              </a:rPr>
            </a:br>
            <a:r>
              <a:rPr lang="es-EC" sz="1800" b="0" dirty="0" smtClean="0">
                <a:solidFill>
                  <a:schemeClr val="tx1"/>
                </a:solidFill>
                <a:latin typeface="+mn-lt"/>
              </a:rPr>
              <a:t/>
            </a:r>
            <a:br>
              <a:rPr lang="es-EC" sz="1800" b="0" dirty="0" smtClean="0">
                <a:solidFill>
                  <a:schemeClr val="tx1"/>
                </a:solidFill>
                <a:latin typeface="+mn-lt"/>
              </a:rPr>
            </a:br>
            <a:r>
              <a:rPr lang="es-EC" sz="1800" b="0" dirty="0" smtClean="0">
                <a:solidFill>
                  <a:schemeClr val="tx1"/>
                </a:solidFill>
                <a:latin typeface="+mn-lt"/>
              </a:rPr>
              <a:t/>
            </a:r>
            <a:br>
              <a:rPr lang="es-EC" sz="1800" b="0" dirty="0" smtClean="0">
                <a:solidFill>
                  <a:schemeClr val="tx1"/>
                </a:solidFill>
                <a:latin typeface="+mn-lt"/>
              </a:rPr>
            </a:br>
            <a:r>
              <a:rPr lang="es-EC" sz="1800" b="0" dirty="0" smtClean="0">
                <a:solidFill>
                  <a:schemeClr val="tx1"/>
                </a:solidFill>
                <a:latin typeface="+mn-lt"/>
              </a:rPr>
              <a:t> </a:t>
            </a:r>
            <a:endParaRPr lang="es-EC" sz="1800" b="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2457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4077072"/>
            <a:ext cx="5218286" cy="27809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1 Título"/>
          <p:cNvSpPr txBox="1">
            <a:spLocks/>
          </p:cNvSpPr>
          <p:nvPr/>
        </p:nvSpPr>
        <p:spPr>
          <a:xfrm>
            <a:off x="107950" y="0"/>
            <a:ext cx="8856663" cy="923925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2000" b="1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atMod val="150000"/>
                  </a:schemeClr>
                </a:solidFill>
                <a:effectLst/>
                <a:uLnTx/>
                <a:uFillTx/>
                <a:latin typeface="Calibri" pitchFamily="34" charset="0"/>
                <a:ea typeface="+mj-ea"/>
                <a:cs typeface="Trebuchet MS" pitchFamily="34" charset="0"/>
              </a:rPr>
              <a:t>ANOMALÍAS DE LA SECRECIÓN DE LA HORMONA DEL CRECIMIENTO… </a:t>
            </a:r>
            <a:endParaRPr kumimoji="0" lang="es-EC" sz="20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satMod val="150000"/>
                </a:schemeClr>
              </a:solidFill>
              <a:effectLst/>
              <a:uLnTx/>
              <a:uFillTx/>
              <a:latin typeface="Calibri" pitchFamily="34" charset="0"/>
              <a:ea typeface="+mj-ea"/>
              <a:cs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1 Título"/>
          <p:cNvSpPr>
            <a:spLocks noGrp="1"/>
          </p:cNvSpPr>
          <p:nvPr>
            <p:ph type="title"/>
          </p:nvPr>
        </p:nvSpPr>
        <p:spPr>
          <a:xfrm>
            <a:off x="250825" y="333375"/>
            <a:ext cx="8642350" cy="923925"/>
          </a:xfrm>
        </p:spPr>
        <p:txBody>
          <a:bodyPr/>
          <a:lstStyle/>
          <a:p>
            <a:r>
              <a:rPr lang="es-EC" sz="2400" dirty="0" smtClean="0">
                <a:latin typeface="Calibri" pitchFamily="34" charset="0"/>
                <a:cs typeface="Trebuchet MS" pitchFamily="34" charset="0"/>
              </a:rPr>
              <a:t>HORMONA ANTIDIURÉTICA…</a:t>
            </a:r>
            <a:r>
              <a:rPr lang="es-EC" sz="2400" dirty="0" smtClean="0">
                <a:latin typeface="Bauhaus 93" pitchFamily="82" charset="0"/>
                <a:cs typeface="Trebuchet MS" pitchFamily="34" charset="0"/>
              </a:rPr>
              <a:t/>
            </a:r>
            <a:br>
              <a:rPr lang="es-EC" sz="2400" dirty="0" smtClean="0">
                <a:latin typeface="Bauhaus 93" pitchFamily="82" charset="0"/>
                <a:cs typeface="Trebuchet MS" pitchFamily="34" charset="0"/>
              </a:rPr>
            </a:br>
            <a:endParaRPr lang="es-EC" sz="2400" dirty="0" smtClean="0">
              <a:latin typeface="Bauhaus 93" pitchFamily="82" charset="0"/>
              <a:cs typeface="Trebuchet MS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043608" y="1844824"/>
            <a:ext cx="7124700" cy="4052887"/>
          </a:xfrm>
        </p:spPr>
        <p:txBody>
          <a:bodyPr>
            <a:normAutofit/>
          </a:bodyPr>
          <a:lstStyle/>
          <a:p>
            <a:pPr algn="just">
              <a:defRPr/>
            </a:pPr>
            <a:r>
              <a:rPr lang="es-EC" sz="2400" dirty="0" smtClean="0"/>
              <a:t>Si no existe ADH, los túbulos y conductos colectores serán impermeables al agua</a:t>
            </a:r>
          </a:p>
          <a:p>
            <a:pPr marL="0" indent="0" algn="just">
              <a:buFont typeface="Wingdings 2" pitchFamily="18" charset="2"/>
              <a:buNone/>
              <a:defRPr/>
            </a:pPr>
            <a:endParaRPr lang="es-EC" sz="2400" dirty="0" smtClean="0"/>
          </a:p>
          <a:p>
            <a:pPr algn="just">
              <a:defRPr/>
            </a:pPr>
            <a:r>
              <a:rPr lang="es-EC" sz="2400" dirty="0" smtClean="0"/>
              <a:t>Por el contrario en presencia de ADH aumenta la permeabilidad de los conductos y túbulos </a:t>
            </a:r>
          </a:p>
          <a:p>
            <a:pPr marL="0" indent="0" algn="just">
              <a:buFont typeface="Wingdings 2" pitchFamily="18" charset="2"/>
              <a:buNone/>
              <a:defRPr/>
            </a:pPr>
            <a:r>
              <a:rPr lang="es-EC" sz="2400" dirty="0" smtClean="0"/>
              <a:t> </a:t>
            </a:r>
            <a:endParaRPr lang="es-EC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C" sz="2000" dirty="0" smtClean="0">
                <a:latin typeface="Calibri" pitchFamily="34" charset="0"/>
                <a:cs typeface="Trebuchet MS" pitchFamily="34" charset="0"/>
              </a:rPr>
              <a:t>OXITOCINA </a:t>
            </a:r>
            <a:br>
              <a:rPr lang="es-EC" sz="2000" dirty="0" smtClean="0">
                <a:latin typeface="Calibri" pitchFamily="34" charset="0"/>
                <a:cs typeface="Trebuchet MS" pitchFamily="34" charset="0"/>
              </a:rPr>
            </a:br>
            <a:r>
              <a:rPr lang="es-EC" sz="2000" u="sng" dirty="0" smtClean="0">
                <a:latin typeface="Calibri" pitchFamily="34" charset="0"/>
                <a:cs typeface="Trebuchet MS" pitchFamily="34" charset="0"/>
              </a:rPr>
              <a:t>PRODUCE LA CONTRACIÓN DEL ÚTERO GESTANTE 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009650" y="1806575"/>
            <a:ext cx="7124700" cy="4646613"/>
          </a:xfrm>
        </p:spPr>
        <p:txBody>
          <a:bodyPr>
            <a:normAutofit/>
          </a:bodyPr>
          <a:lstStyle/>
          <a:p>
            <a:pPr algn="just">
              <a:buFont typeface="+mj-lt"/>
              <a:buAutoNum type="arabicPeriod"/>
              <a:defRPr/>
            </a:pPr>
            <a:r>
              <a:rPr lang="es-EC" sz="2400" dirty="0" smtClean="0"/>
              <a:t>La concentración plasmática de Oxitocina asciende durante el parto en especial en la última fase</a:t>
            </a:r>
          </a:p>
          <a:p>
            <a:pPr marL="0" indent="0" algn="just">
              <a:buFont typeface="Wingdings 2" pitchFamily="18" charset="2"/>
              <a:buNone/>
              <a:defRPr/>
            </a:pPr>
            <a:endParaRPr lang="es-EC" sz="2400" dirty="0" smtClean="0"/>
          </a:p>
          <a:p>
            <a:pPr algn="just">
              <a:buFont typeface="+mj-lt"/>
              <a:buAutoNum type="arabicPeriod"/>
              <a:defRPr/>
            </a:pPr>
            <a:r>
              <a:rPr lang="es-EC" sz="2400" dirty="0" smtClean="0"/>
              <a:t>La estimulación del cuello uterino desencadena señales nerviosa que pasan al hipotálamo e incrementan la secreción de  Oxitocina </a:t>
            </a:r>
          </a:p>
          <a:p>
            <a:pPr marL="0" indent="0" algn="just">
              <a:buFont typeface="Wingdings 2" pitchFamily="18" charset="2"/>
              <a:buNone/>
              <a:defRPr/>
            </a:pPr>
            <a:endParaRPr lang="es-EC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1 Título"/>
          <p:cNvSpPr>
            <a:spLocks noGrp="1"/>
          </p:cNvSpPr>
          <p:nvPr>
            <p:ph type="title"/>
          </p:nvPr>
        </p:nvSpPr>
        <p:spPr>
          <a:xfrm>
            <a:off x="250825" y="260350"/>
            <a:ext cx="8713788" cy="923925"/>
          </a:xfrm>
        </p:spPr>
        <p:txBody>
          <a:bodyPr>
            <a:normAutofit/>
          </a:bodyPr>
          <a:lstStyle/>
          <a:p>
            <a:r>
              <a:rPr lang="es-EC" sz="2000" dirty="0" smtClean="0">
                <a:latin typeface="Calibri" pitchFamily="34" charset="0"/>
                <a:cs typeface="Trebuchet MS" pitchFamily="34" charset="0"/>
              </a:rPr>
              <a:t>LA OXITOCINA ESTIMULA LA EXPULSIÓN E LECHE POR LAS MAMAS 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009650" y="1806575"/>
            <a:ext cx="7124700" cy="4791075"/>
          </a:xfrm>
        </p:spPr>
        <p:txBody>
          <a:bodyPr>
            <a:normAutofit/>
          </a:bodyPr>
          <a:lstStyle/>
          <a:p>
            <a:pPr>
              <a:buFont typeface="Courier New" pitchFamily="49" charset="0"/>
              <a:buChar char="o"/>
              <a:defRPr/>
            </a:pPr>
            <a:r>
              <a:rPr lang="es-EC" sz="2000" dirty="0" smtClean="0"/>
              <a:t>El estímulo de succión en el pezón mamario desencadena la transmisión de señales  a través de nervios sensitivos a las neuronas secretoras de Oxitocina</a:t>
            </a:r>
          </a:p>
          <a:p>
            <a:pPr marL="0" indent="0">
              <a:buFont typeface="Wingdings 2" pitchFamily="18" charset="2"/>
              <a:buNone/>
              <a:defRPr/>
            </a:pPr>
            <a:endParaRPr lang="es-EC" sz="2000" dirty="0" smtClean="0"/>
          </a:p>
          <a:p>
            <a:pPr>
              <a:buFont typeface="Courier New" pitchFamily="49" charset="0"/>
              <a:buChar char="o"/>
              <a:defRPr/>
            </a:pPr>
            <a:r>
              <a:rPr lang="es-EC" sz="2000" dirty="0" smtClean="0"/>
              <a:t>La Oxitocina llega por la sangre hasta las mamas  donde induce la contracción de las células mioepiteliales </a:t>
            </a:r>
          </a:p>
          <a:p>
            <a:pPr>
              <a:buFont typeface="Courier New" pitchFamily="49" charset="0"/>
              <a:buChar char="o"/>
              <a:defRPr/>
            </a:pPr>
            <a:endParaRPr lang="es-EC" sz="2000" dirty="0" smtClean="0"/>
          </a:p>
          <a:p>
            <a:pPr>
              <a:buFont typeface="Courier New" pitchFamily="49" charset="0"/>
              <a:buChar char="o"/>
              <a:defRPr/>
            </a:pPr>
            <a:r>
              <a:rPr lang="es-EC" sz="2000" dirty="0" smtClean="0"/>
              <a:t>Menos de 1 min después de comenzar la succión comienza a fluir la leche</a:t>
            </a:r>
          </a:p>
          <a:p>
            <a:pPr>
              <a:buFont typeface="Courier New" pitchFamily="49" charset="0"/>
              <a:buChar char="o"/>
              <a:defRPr/>
            </a:pPr>
            <a:endParaRPr lang="es-EC" sz="2000" dirty="0" smtClean="0"/>
          </a:p>
          <a:p>
            <a:pPr>
              <a:buFont typeface="Courier New" pitchFamily="49" charset="0"/>
              <a:buChar char="o"/>
              <a:defRPr/>
            </a:pPr>
            <a:r>
              <a:rPr lang="es-EC" sz="2000" dirty="0" smtClean="0"/>
              <a:t>Este mecanismo se denomina chorro de leche o expulsión de leche  </a:t>
            </a:r>
          </a:p>
          <a:p>
            <a:pPr>
              <a:buFont typeface="Courier New" pitchFamily="49" charset="0"/>
              <a:buChar char="o"/>
              <a:defRPr/>
            </a:pPr>
            <a:endParaRPr lang="es-EC" sz="2000" dirty="0" smtClean="0"/>
          </a:p>
          <a:p>
            <a:pPr>
              <a:buFont typeface="Courier New" pitchFamily="49" charset="0"/>
              <a:buChar char="o"/>
              <a:defRPr/>
            </a:pPr>
            <a:endParaRPr lang="es-EC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3250" name="AutoShape 2" descr="http://upload.wikimedia.org/wikipedia/commons/2/2e/Pituitary_gland.gif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53252" name="Picture 4" descr="C:\Users\Jonathan\Desktop\Pituitary_gland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71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026" name="Picture 2" descr="C:\Users\Jonathan\Downloads\10665663_687675804660304_3722601655708666387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042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/>
          <p:cNvPicPr>
            <a:picLocks noChangeAspect="1" noChangeArrowheads="1"/>
          </p:cNvPicPr>
          <p:nvPr/>
        </p:nvPicPr>
        <p:blipFill>
          <a:blip r:embed="rId3" cstate="print"/>
          <a:srcRect r="2554" b="14404"/>
          <a:stretch>
            <a:fillRect/>
          </a:stretch>
        </p:blipFill>
        <p:spPr bwMode="auto">
          <a:xfrm>
            <a:off x="2123728" y="404664"/>
            <a:ext cx="4450600" cy="44644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4 Llamada rectangular redondeada"/>
          <p:cNvSpPr/>
          <p:nvPr/>
        </p:nvSpPr>
        <p:spPr>
          <a:xfrm>
            <a:off x="179512" y="980728"/>
            <a:ext cx="1871662" cy="1439863"/>
          </a:xfrm>
          <a:prstGeom prst="wedgeRoundRect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s-E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Controla la secreción de tiroxina </a:t>
            </a:r>
            <a:r>
              <a:rPr lang="es-ES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 </a:t>
            </a:r>
            <a:r>
              <a:rPr lang="es-ES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triyodotironina</a:t>
            </a:r>
            <a:endParaRPr lang="es-ES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8 Llamada rectangular redondeada"/>
          <p:cNvSpPr/>
          <p:nvPr/>
        </p:nvSpPr>
        <p:spPr>
          <a:xfrm>
            <a:off x="6699250" y="401638"/>
            <a:ext cx="2265363" cy="1371600"/>
          </a:xfrm>
          <a:prstGeom prst="wedgeRoundRect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s-E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Estimula el crecimiento de todo el cuerpo mediante su acción sobre la formación de </a:t>
            </a:r>
            <a:r>
              <a:rPr lang="es-ES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proteínas y mitosis  </a:t>
            </a:r>
            <a:endParaRPr lang="es-ES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9 Llamada rectangular redondeada"/>
          <p:cNvSpPr/>
          <p:nvPr/>
        </p:nvSpPr>
        <p:spPr>
          <a:xfrm>
            <a:off x="6724650" y="2205038"/>
            <a:ext cx="2239963" cy="2016125"/>
          </a:xfrm>
          <a:prstGeom prst="wedgeRoundRect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s-E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Controla la secreción de hormonas corticosuprarrenales, que a su vez afecta al metabolismo </a:t>
            </a:r>
            <a:r>
              <a:rPr lang="es-ES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 las 3 macromoléculas</a:t>
            </a:r>
            <a:endParaRPr lang="es-ES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11 Llamada rectangular redondeada"/>
          <p:cNvSpPr/>
          <p:nvPr/>
        </p:nvSpPr>
        <p:spPr>
          <a:xfrm>
            <a:off x="1116013" y="4741863"/>
            <a:ext cx="2303462" cy="1095375"/>
          </a:xfrm>
          <a:prstGeom prst="wedgeRoundRect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s-E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Estimula el desarrollo de las glándulas mamarias y la producción de leche </a:t>
            </a:r>
          </a:p>
        </p:txBody>
      </p:sp>
      <p:sp>
        <p:nvSpPr>
          <p:cNvPr id="14" name="13 Llamada rectangular redondeada"/>
          <p:cNvSpPr/>
          <p:nvPr/>
        </p:nvSpPr>
        <p:spPr>
          <a:xfrm>
            <a:off x="4140200" y="4741863"/>
            <a:ext cx="3521075" cy="1295400"/>
          </a:xfrm>
          <a:prstGeom prst="wedgeRoundRect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s-E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Dos hormonas </a:t>
            </a:r>
            <a:r>
              <a:rPr lang="es-ES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gonadotrópicas</a:t>
            </a:r>
            <a:r>
              <a:rPr lang="es-ES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controlan </a:t>
            </a:r>
            <a:r>
              <a:rPr lang="es-E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el crecimiento de los ovarios y los </a:t>
            </a:r>
            <a:r>
              <a:rPr lang="es-ES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testículos, </a:t>
            </a:r>
            <a:r>
              <a:rPr lang="es-E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así como su actividad hormonal y reproductora</a:t>
            </a:r>
          </a:p>
        </p:txBody>
      </p:sp>
      <p:sp>
        <p:nvSpPr>
          <p:cNvPr id="8" name="7 Estrella de 5 puntas"/>
          <p:cNvSpPr/>
          <p:nvPr/>
        </p:nvSpPr>
        <p:spPr>
          <a:xfrm>
            <a:off x="0" y="2708920"/>
            <a:ext cx="2411760" cy="1800200"/>
          </a:xfrm>
          <a:prstGeom prst="star5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GT" b="1" dirty="0" smtClean="0"/>
              <a:t>Son 6</a:t>
            </a:r>
            <a:endParaRPr lang="es-GT" sz="1300" b="1" i="1" dirty="0" smtClean="0"/>
          </a:p>
          <a:p>
            <a:pPr algn="ctr"/>
            <a:r>
              <a:rPr lang="es-GT" sz="1300" b="1" i="1" dirty="0" smtClean="0"/>
              <a:t>Hormonas</a:t>
            </a:r>
            <a:endParaRPr lang="es-ES" sz="1300" b="1" i="1" dirty="0"/>
          </a:p>
        </p:txBody>
      </p:sp>
      <p:sp>
        <p:nvSpPr>
          <p:cNvPr id="11" name="10 CuadroTexto"/>
          <p:cNvSpPr txBox="1"/>
          <p:nvPr/>
        </p:nvSpPr>
        <p:spPr>
          <a:xfrm>
            <a:off x="251520" y="332656"/>
            <a:ext cx="19784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T" sz="2000" b="1" dirty="0" err="1" smtClean="0">
                <a:solidFill>
                  <a:srgbClr val="FFFF00"/>
                </a:solidFill>
                <a:latin typeface="Calibri" pitchFamily="34" charset="0"/>
              </a:rPr>
              <a:t>Adenohipófisis</a:t>
            </a:r>
            <a:r>
              <a:rPr lang="es-GT" sz="2000" b="1" dirty="0" smtClean="0">
                <a:solidFill>
                  <a:srgbClr val="FFFF00"/>
                </a:solidFill>
                <a:latin typeface="Calibri" pitchFamily="34" charset="0"/>
              </a:rPr>
              <a:t>…</a:t>
            </a:r>
            <a:endParaRPr lang="es-ES" sz="2000" b="1" dirty="0">
              <a:solidFill>
                <a:srgbClr val="FFFF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s-ES" sz="2000" dirty="0" smtClean="0">
                <a:latin typeface="Calibri" pitchFamily="34" charset="0"/>
                <a:cs typeface="Trebuchet MS" pitchFamily="34" charset="0"/>
              </a:rPr>
              <a:t> NEUROHIPÓFISIS…</a:t>
            </a:r>
          </a:p>
        </p:txBody>
      </p:sp>
      <p:sp>
        <p:nvSpPr>
          <p:cNvPr id="6147" name="3 Marcador de texto"/>
          <p:cNvSpPr>
            <a:spLocks noGrp="1"/>
          </p:cNvSpPr>
          <p:nvPr>
            <p:ph type="body" idx="1"/>
          </p:nvPr>
        </p:nvSpPr>
        <p:spPr>
          <a:xfrm>
            <a:off x="323528" y="1628800"/>
            <a:ext cx="4256212" cy="715355"/>
          </a:xfrm>
        </p:spPr>
        <p:txBody>
          <a:bodyPr>
            <a:normAutofit fontScale="92500"/>
          </a:bodyPr>
          <a:lstStyle/>
          <a:p>
            <a:pPr algn="ctr"/>
            <a:r>
              <a:rPr lang="en-US" dirty="0" err="1" smtClean="0">
                <a:latin typeface="Algerian" pitchFamily="82" charset="0"/>
              </a:rPr>
              <a:t>Antidiurética</a:t>
            </a:r>
            <a:r>
              <a:rPr lang="en-US" dirty="0" smtClean="0">
                <a:latin typeface="Algerian" pitchFamily="82" charset="0"/>
              </a:rPr>
              <a:t>/</a:t>
            </a:r>
            <a:r>
              <a:rPr lang="en-US" dirty="0" err="1" smtClean="0">
                <a:latin typeface="Algerian" pitchFamily="82" charset="0"/>
              </a:rPr>
              <a:t>Vasopresina</a:t>
            </a:r>
            <a:endParaRPr lang="es-EC" dirty="0" smtClean="0">
              <a:latin typeface="Algerian" pitchFamily="82" charset="0"/>
            </a:endParaRPr>
          </a:p>
        </p:txBody>
      </p:sp>
      <p:sp>
        <p:nvSpPr>
          <p:cNvPr id="6148" name="4 Marcador de contenido"/>
          <p:cNvSpPr>
            <a:spLocks noGrp="1"/>
          </p:cNvSpPr>
          <p:nvPr>
            <p:ph sz="half" idx="2"/>
          </p:nvPr>
        </p:nvSpPr>
        <p:spPr>
          <a:xfrm>
            <a:off x="1043608" y="2276872"/>
            <a:ext cx="3168352" cy="3471862"/>
          </a:xfrm>
        </p:spPr>
        <p:txBody>
          <a:bodyPr>
            <a:normAutofit fontScale="92500" lnSpcReduction="10000"/>
          </a:bodyPr>
          <a:lstStyle/>
          <a:p>
            <a:pPr algn="just">
              <a:buFont typeface="Wingdings" pitchFamily="2" charset="2"/>
              <a:buChar char="Ø"/>
            </a:pPr>
            <a:r>
              <a:rPr lang="en-US" dirty="0" err="1" smtClean="0"/>
              <a:t>Controla</a:t>
            </a:r>
            <a:r>
              <a:rPr lang="en-US" dirty="0" smtClean="0"/>
              <a:t> la </a:t>
            </a:r>
            <a:r>
              <a:rPr lang="en-US" dirty="0" err="1" smtClean="0"/>
              <a:t>excreción</a:t>
            </a:r>
            <a:r>
              <a:rPr lang="en-US" dirty="0" smtClean="0"/>
              <a:t> de </a:t>
            </a:r>
            <a:r>
              <a:rPr lang="en-US" dirty="0" err="1" smtClean="0"/>
              <a:t>agua</a:t>
            </a:r>
            <a:r>
              <a:rPr lang="en-US" dirty="0" smtClean="0"/>
              <a:t> en la </a:t>
            </a:r>
            <a:r>
              <a:rPr lang="en-US" dirty="0" err="1" smtClean="0"/>
              <a:t>orina</a:t>
            </a:r>
            <a:r>
              <a:rPr lang="en-US" dirty="0" smtClean="0"/>
              <a:t>(</a:t>
            </a:r>
            <a:r>
              <a:rPr lang="en-US" dirty="0" err="1" smtClean="0"/>
              <a:t>inhibiéndola</a:t>
            </a:r>
            <a:r>
              <a:rPr lang="en-US" dirty="0" smtClean="0"/>
              <a:t>)</a:t>
            </a:r>
          </a:p>
          <a:p>
            <a:pPr algn="just">
              <a:buFont typeface="Wingdings" pitchFamily="2" charset="2"/>
              <a:buChar char="Ø"/>
            </a:pPr>
            <a:endParaRPr lang="en-US" dirty="0" smtClean="0"/>
          </a:p>
          <a:p>
            <a:pPr algn="just">
              <a:buFont typeface="Wingdings" pitchFamily="2" charset="2"/>
              <a:buChar char="Ø"/>
            </a:pPr>
            <a:endParaRPr lang="en-US" dirty="0" smtClean="0"/>
          </a:p>
          <a:p>
            <a:pPr algn="just">
              <a:buFont typeface="Wingdings" pitchFamily="2" charset="2"/>
              <a:buChar char="Ø"/>
            </a:pPr>
            <a:endParaRPr lang="en-US" dirty="0" smtClean="0"/>
          </a:p>
          <a:p>
            <a:pPr algn="just">
              <a:buFont typeface="Wingdings" pitchFamily="2" charset="2"/>
              <a:buChar char="Ø"/>
            </a:pPr>
            <a:r>
              <a:rPr lang="en-US" dirty="0" err="1" smtClean="0"/>
              <a:t>Ayuda</a:t>
            </a:r>
            <a:r>
              <a:rPr lang="en-US" dirty="0" smtClean="0"/>
              <a:t> a regular la </a:t>
            </a:r>
            <a:r>
              <a:rPr lang="en-US" dirty="0" err="1" smtClean="0"/>
              <a:t>concentración</a:t>
            </a:r>
            <a:r>
              <a:rPr lang="en-US" dirty="0" smtClean="0"/>
              <a:t> </a:t>
            </a:r>
            <a:r>
              <a:rPr lang="en-US" dirty="0" err="1" smtClean="0"/>
              <a:t>hídrica</a:t>
            </a:r>
            <a:r>
              <a:rPr lang="en-US" dirty="0" smtClean="0"/>
              <a:t> en los </a:t>
            </a:r>
            <a:r>
              <a:rPr lang="en-US" dirty="0" err="1" smtClean="0"/>
              <a:t>líquidos</a:t>
            </a:r>
            <a:r>
              <a:rPr lang="en-US" dirty="0" smtClean="0"/>
              <a:t> </a:t>
            </a:r>
            <a:r>
              <a:rPr lang="en-US" dirty="0" err="1" smtClean="0"/>
              <a:t>corporales</a:t>
            </a:r>
            <a:endParaRPr lang="es-EC" dirty="0" smtClean="0"/>
          </a:p>
        </p:txBody>
      </p:sp>
      <p:sp>
        <p:nvSpPr>
          <p:cNvPr id="6149" name="5 Marcador de texto"/>
          <p:cNvSpPr>
            <a:spLocks noGrp="1"/>
          </p:cNvSpPr>
          <p:nvPr>
            <p:ph type="body" sz="quarter" idx="3"/>
          </p:nvPr>
        </p:nvSpPr>
        <p:spPr>
          <a:xfrm>
            <a:off x="4716016" y="1628800"/>
            <a:ext cx="4041775" cy="715355"/>
          </a:xfrm>
        </p:spPr>
        <p:txBody>
          <a:bodyPr/>
          <a:lstStyle/>
          <a:p>
            <a:pPr algn="ctr"/>
            <a:r>
              <a:rPr lang="en-US" dirty="0" err="1" smtClean="0">
                <a:latin typeface="Algerian" pitchFamily="82" charset="0"/>
              </a:rPr>
              <a:t>oxitocina</a:t>
            </a:r>
            <a:endParaRPr lang="es-EC" dirty="0" smtClean="0">
              <a:latin typeface="Algerian" pitchFamily="82" charset="0"/>
            </a:endParaRPr>
          </a:p>
        </p:txBody>
      </p:sp>
      <p:sp>
        <p:nvSpPr>
          <p:cNvPr id="6150" name="6 Marcador de contenido"/>
          <p:cNvSpPr>
            <a:spLocks noGrp="1"/>
          </p:cNvSpPr>
          <p:nvPr>
            <p:ph sz="quarter" idx="4"/>
          </p:nvPr>
        </p:nvSpPr>
        <p:spPr>
          <a:xfrm>
            <a:off x="5076056" y="2420888"/>
            <a:ext cx="3168352" cy="3471863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en-US" sz="1800" dirty="0" err="1" smtClean="0"/>
              <a:t>Contribuye</a:t>
            </a:r>
            <a:r>
              <a:rPr lang="en-US" sz="1800" dirty="0" smtClean="0"/>
              <a:t> a la </a:t>
            </a:r>
            <a:r>
              <a:rPr lang="en-US" sz="1800" dirty="0" err="1" smtClean="0"/>
              <a:t>secreción</a:t>
            </a:r>
            <a:r>
              <a:rPr lang="en-US" sz="1800" dirty="0" smtClean="0"/>
              <a:t> de </a:t>
            </a:r>
            <a:r>
              <a:rPr lang="en-US" sz="1800" dirty="0" err="1" smtClean="0"/>
              <a:t>leche</a:t>
            </a:r>
            <a:r>
              <a:rPr lang="en-US" sz="1800" dirty="0" smtClean="0"/>
              <a:t> </a:t>
            </a:r>
            <a:r>
              <a:rPr lang="en-US" sz="1800" dirty="0" err="1" smtClean="0"/>
              <a:t>desde</a:t>
            </a:r>
            <a:r>
              <a:rPr lang="en-US" sz="1800" dirty="0" smtClean="0"/>
              <a:t> </a:t>
            </a:r>
            <a:r>
              <a:rPr lang="en-US" sz="1800" dirty="0" err="1" smtClean="0"/>
              <a:t>las</a:t>
            </a:r>
            <a:r>
              <a:rPr lang="en-US" sz="1800" dirty="0" smtClean="0"/>
              <a:t> </a:t>
            </a:r>
            <a:r>
              <a:rPr lang="en-US" sz="1800" dirty="0" err="1" smtClean="0"/>
              <a:t>glándulas</a:t>
            </a:r>
            <a:r>
              <a:rPr lang="en-US" sz="1800" dirty="0" smtClean="0"/>
              <a:t> </a:t>
            </a:r>
            <a:r>
              <a:rPr lang="en-US" sz="1800" dirty="0" err="1" smtClean="0"/>
              <a:t>hasta</a:t>
            </a:r>
            <a:r>
              <a:rPr lang="en-US" sz="1800" dirty="0" smtClean="0"/>
              <a:t> los </a:t>
            </a:r>
            <a:r>
              <a:rPr lang="en-US" sz="1800" dirty="0" err="1" smtClean="0"/>
              <a:t>pezones</a:t>
            </a:r>
            <a:endParaRPr lang="en-US" sz="1800" dirty="0" smtClean="0"/>
          </a:p>
          <a:p>
            <a:pPr algn="just">
              <a:buFont typeface="Wingdings" pitchFamily="2" charset="2"/>
              <a:buChar char="Ø"/>
            </a:pPr>
            <a:endParaRPr lang="en-US" sz="1800" dirty="0" smtClean="0"/>
          </a:p>
          <a:p>
            <a:pPr algn="just">
              <a:buFont typeface="Wingdings" pitchFamily="2" charset="2"/>
              <a:buChar char="Ø"/>
            </a:pPr>
            <a:r>
              <a:rPr lang="en-US" sz="1800" dirty="0" err="1" smtClean="0"/>
              <a:t>Interviene</a:t>
            </a:r>
            <a:r>
              <a:rPr lang="en-US" sz="1800" dirty="0" smtClean="0"/>
              <a:t> en el </a:t>
            </a:r>
            <a:r>
              <a:rPr lang="en-US" sz="1800" dirty="0" err="1" smtClean="0"/>
              <a:t>parto</a:t>
            </a:r>
            <a:endParaRPr lang="es-EC" sz="1800" dirty="0" smtClean="0"/>
          </a:p>
        </p:txBody>
      </p:sp>
      <p:cxnSp>
        <p:nvCxnSpPr>
          <p:cNvPr id="8" name="7 Conector recto de flecha"/>
          <p:cNvCxnSpPr/>
          <p:nvPr/>
        </p:nvCxnSpPr>
        <p:spPr>
          <a:xfrm>
            <a:off x="2627784" y="3429000"/>
            <a:ext cx="0" cy="72008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1 Título"/>
          <p:cNvSpPr>
            <a:spLocks noGrp="1"/>
          </p:cNvSpPr>
          <p:nvPr>
            <p:ph type="title"/>
          </p:nvPr>
        </p:nvSpPr>
        <p:spPr>
          <a:xfrm>
            <a:off x="0" y="188913"/>
            <a:ext cx="9144000" cy="923925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sz="1800" dirty="0" smtClean="0">
                <a:latin typeface="Calibri" pitchFamily="34" charset="0"/>
                <a:cs typeface="Trebuchet MS" pitchFamily="34" charset="0"/>
              </a:rPr>
              <a:t>LA ADENOHIPÓFISIS CONTIENE CÉLULAS QUE </a:t>
            </a:r>
            <a:r>
              <a:rPr lang="en-US" sz="1800" u="sng" dirty="0" smtClean="0">
                <a:latin typeface="Calibri" pitchFamily="34" charset="0"/>
                <a:cs typeface="Trebuchet MS" pitchFamily="34" charset="0"/>
              </a:rPr>
              <a:t>SINTETIZAN</a:t>
            </a:r>
            <a:r>
              <a:rPr lang="en-US" sz="1800" dirty="0" smtClean="0">
                <a:latin typeface="Calibri" pitchFamily="34" charset="0"/>
                <a:cs typeface="Trebuchet MS" pitchFamily="34" charset="0"/>
              </a:rPr>
              <a:t> Y SECRETAN HORMONAS…</a:t>
            </a:r>
            <a:endParaRPr lang="es-EC" sz="1800" dirty="0" smtClean="0">
              <a:latin typeface="Calibri" pitchFamily="34" charset="0"/>
              <a:cs typeface="Trebuchet MS" pitchFamily="34" charset="0"/>
            </a:endParaRPr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</p:nvPr>
        </p:nvGraphicFramePr>
        <p:xfrm>
          <a:off x="179512" y="1052736"/>
          <a:ext cx="8784976" cy="5805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aprenderonline.eu/wp-content/uploads/2012/09/gesti%C3%B3n-emocio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86756" y="4581128"/>
            <a:ext cx="2257244" cy="2276872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323528" y="404664"/>
            <a:ext cx="7737475" cy="923925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atMod val="150000"/>
                  </a:schemeClr>
                </a:solidFill>
                <a:effectLst/>
                <a:uLnTx/>
                <a:uFillTx/>
                <a:latin typeface="Calibri" pitchFamily="34" charset="0"/>
                <a:ea typeface="+mj-ea"/>
                <a:cs typeface="Trebuchet MS" pitchFamily="34" charset="0"/>
              </a:rPr>
              <a:t>EL HIPOTÁLAMO CONTROLA LA SECRECIÓN HIPOFISARIA </a:t>
            </a:r>
            <a:endParaRPr kumimoji="0" lang="es-EC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satMod val="150000"/>
                </a:schemeClr>
              </a:solidFill>
              <a:effectLst/>
              <a:uLnTx/>
              <a:uFillTx/>
              <a:latin typeface="Calibri" pitchFamily="34" charset="0"/>
              <a:ea typeface="+mj-ea"/>
              <a:cs typeface="Trebuchet MS" pitchFamily="34" charset="0"/>
            </a:endParaRPr>
          </a:p>
        </p:txBody>
      </p:sp>
      <p:sp>
        <p:nvSpPr>
          <p:cNvPr id="5" name="2 Marcador de contenido"/>
          <p:cNvSpPr txBox="1">
            <a:spLocks/>
          </p:cNvSpPr>
          <p:nvPr/>
        </p:nvSpPr>
        <p:spPr>
          <a:xfrm>
            <a:off x="179512" y="1196752"/>
            <a:ext cx="8892480" cy="4752975"/>
          </a:xfrm>
          <a:prstGeom prst="rect">
            <a:avLst/>
          </a:prstGeom>
        </p:spPr>
        <p:txBody>
          <a:bodyPr vert="horz" lIns="54864" tIns="9144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Wingdings 2" charset="2"/>
              <a:buNone/>
              <a:tabLst/>
              <a:defRPr/>
            </a:pPr>
            <a:endParaRPr kumimoji="0" lang="es-EC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Wingdings 2" pitchFamily="18" charset="2"/>
              <a:buNone/>
              <a:tabLst/>
              <a:defRPr/>
            </a:pPr>
            <a:endParaRPr kumimoji="0" lang="es-EC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lgerian" pitchFamily="82" charset="0"/>
                <a:ea typeface="+mn-ea"/>
                <a:cs typeface="+mn-cs"/>
              </a:rPr>
              <a:t>SECRECIÓN NEUROHIPÓFISIS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Controlada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por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las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600" b="1" i="1" u="sng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señales</a:t>
            </a:r>
            <a:r>
              <a:rPr kumimoji="0" lang="en-US" sz="1600" b="1" i="1" u="sng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600" b="1" i="1" u="sng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nerviosas</a:t>
            </a:r>
            <a:r>
              <a:rPr kumimoji="0" lang="en-US" sz="1600" b="1" i="1" u="sng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600" b="1" i="1" u="sng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que</a:t>
            </a:r>
            <a:r>
              <a:rPr kumimoji="0" lang="en-US" sz="1600" b="1" i="1" u="sng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se </a:t>
            </a:r>
            <a:r>
              <a:rPr kumimoji="0" lang="en-US" sz="1600" b="1" i="1" u="sng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origina</a:t>
            </a:r>
            <a:r>
              <a:rPr kumimoji="0" lang="en-US" sz="1600" b="1" i="1" u="sng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en el </a:t>
            </a:r>
            <a:r>
              <a:rPr kumimoji="0" lang="en-US" sz="1600" b="1" i="1" u="sng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hipotálamo</a:t>
            </a:r>
            <a:r>
              <a:rPr kumimoji="0" lang="en-US" sz="1600" b="1" i="1" u="sng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y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terminan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en la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neurohipofisis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… 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NEURONAS MAGNOCELULARES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Wingdings 2" pitchFamily="18" charset="2"/>
              <a:buNone/>
              <a:tabLst/>
              <a:defRPr/>
            </a:pPr>
            <a:endParaRPr kumimoji="0" lang="en-US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lgerian" pitchFamily="82" charset="0"/>
                <a:ea typeface="+mn-ea"/>
                <a:cs typeface="+mn-cs"/>
              </a:rPr>
              <a:t>SECRECIÓN ADENOHIPOFISIS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Controlada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por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hormonas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llamadas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600" b="1" i="1" u="sng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hormonas</a:t>
            </a:r>
            <a:r>
              <a:rPr kumimoji="0" lang="en-US" sz="1600" b="1" i="1" u="sng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o </a:t>
            </a:r>
            <a:r>
              <a:rPr kumimoji="0" lang="en-US" sz="1600" b="1" i="1" u="sng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factores</a:t>
            </a:r>
            <a:r>
              <a:rPr kumimoji="0" lang="en-US" sz="1600" b="1" i="1" u="sng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sz="1600" b="1" i="1" u="sng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liberación</a:t>
            </a:r>
            <a:r>
              <a:rPr kumimoji="0" lang="en-US" sz="1600" b="1" i="1" u="sng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 y de </a:t>
            </a:r>
            <a:r>
              <a:rPr kumimoji="0" lang="en-US" sz="1600" b="1" i="1" u="sng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inhibición</a:t>
            </a:r>
            <a:r>
              <a:rPr kumimoji="0" lang="en-US" sz="1600" b="1" i="1" u="sng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600" b="1" i="1" u="sng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hipotalámicas</a:t>
            </a:r>
            <a:r>
              <a:rPr kumimoji="0" lang="en-US" sz="1600" b="1" i="0" u="sng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.-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se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sintetizan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en el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hipotálamo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pasan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a la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adenohipófisis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a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través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sz="16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vasos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6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porta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6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hipotalámico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–</a:t>
            </a:r>
            <a:r>
              <a:rPr kumimoji="0" lang="en-US" sz="16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hipofisario</a:t>
            </a:r>
            <a:endParaRPr kumimoji="0" lang="en-US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Wingdings 2" pitchFamily="18" charset="2"/>
              <a:buNone/>
              <a:tabLst/>
              <a:defRPr/>
            </a:pPr>
            <a:endParaRPr kumimoji="0" lang="en-US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lgerian" pitchFamily="82" charset="0"/>
                <a:ea typeface="+mn-ea"/>
                <a:cs typeface="+mn-cs"/>
              </a:rPr>
              <a:t>Hipotálamo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lgerian" pitchFamily="82" charset="0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Nutrientes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electrólitos,agua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diversas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hormonas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excita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o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inhibe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al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hipotálamo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tabLst/>
              <a:defRPr/>
            </a:pPr>
            <a:r>
              <a:rPr kumimoji="0" lang="es-EC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Recibe Información de dolor, tristeza,</a:t>
            </a:r>
            <a:r>
              <a:rPr kumimoji="0" lang="es-EC" sz="16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alegría, bienestar y eso lo estimula…..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tabLst/>
              <a:defRPr/>
            </a:pPr>
            <a:endParaRPr lang="es-EC" sz="1600" dirty="0" smtClean="0">
              <a:latin typeface="+mn-lt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tabLst/>
              <a:defRPr/>
            </a:pPr>
            <a:r>
              <a:rPr kumimoji="0" lang="es-EC" sz="1600" b="1" i="1" u="sng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OJO: por eso cambian los niveles hormonales según  las emociones!</a:t>
            </a:r>
            <a:endParaRPr kumimoji="0" lang="es-EC" sz="1600" b="1" i="1" u="sng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z="2400" smtClean="0">
                <a:latin typeface="Bauhaus 93" pitchFamily="82" charset="0"/>
                <a:cs typeface="Trebuchet MS" pitchFamily="34" charset="0"/>
              </a:rPr>
              <a:t>SISTEMA PORTA HIPOTALÁMICO – HIPOFISARIO DE LA ADENOHIPÓFISIS</a:t>
            </a:r>
            <a:endParaRPr lang="es-EC" sz="2400" smtClean="0">
              <a:latin typeface="Bauhaus 93" pitchFamily="82" charset="0"/>
              <a:cs typeface="Trebuchet MS" pitchFamily="34" charset="0"/>
            </a:endParaRPr>
          </a:p>
        </p:txBody>
      </p:sp>
      <p:sp>
        <p:nvSpPr>
          <p:cNvPr id="9219" name="3 Marcador de contenido"/>
          <p:cNvSpPr>
            <a:spLocks noGrp="1"/>
          </p:cNvSpPr>
          <p:nvPr>
            <p:ph sz="half" idx="1"/>
          </p:nvPr>
        </p:nvSpPr>
        <p:spPr>
          <a:xfrm>
            <a:off x="323850" y="1809750"/>
            <a:ext cx="4157663" cy="4859338"/>
          </a:xfrm>
        </p:spPr>
        <p:txBody>
          <a:bodyPr>
            <a:normAutofit/>
          </a:bodyPr>
          <a:lstStyle/>
          <a:p>
            <a:pPr algn="just">
              <a:buFont typeface="Arial" charset="0"/>
              <a:buChar char="•"/>
            </a:pPr>
            <a:r>
              <a:rPr lang="en-US" sz="1800" dirty="0" smtClean="0">
                <a:latin typeface="Calibri" pitchFamily="34" charset="0"/>
              </a:rPr>
              <a:t>Es </a:t>
            </a:r>
            <a:r>
              <a:rPr lang="en-US" sz="1800" dirty="0" err="1" smtClean="0">
                <a:latin typeface="Calibri" pitchFamily="34" charset="0"/>
              </a:rPr>
              <a:t>una</a:t>
            </a:r>
            <a:r>
              <a:rPr lang="en-US" sz="1800" dirty="0" smtClean="0">
                <a:latin typeface="Calibri" pitchFamily="34" charset="0"/>
              </a:rPr>
              <a:t> </a:t>
            </a:r>
            <a:r>
              <a:rPr lang="en-US" sz="1800" dirty="0" err="1" smtClean="0">
                <a:latin typeface="Calibri" pitchFamily="34" charset="0"/>
              </a:rPr>
              <a:t>glándula</a:t>
            </a:r>
            <a:r>
              <a:rPr lang="en-US" sz="1800" dirty="0" smtClean="0">
                <a:latin typeface="Calibri" pitchFamily="34" charset="0"/>
              </a:rPr>
              <a:t> </a:t>
            </a:r>
            <a:r>
              <a:rPr lang="en-US" sz="1800" dirty="0" err="1" smtClean="0">
                <a:latin typeface="Calibri" pitchFamily="34" charset="0"/>
              </a:rPr>
              <a:t>muy</a:t>
            </a:r>
            <a:r>
              <a:rPr lang="en-US" sz="1800" dirty="0" smtClean="0">
                <a:latin typeface="Calibri" pitchFamily="34" charset="0"/>
              </a:rPr>
              <a:t> </a:t>
            </a:r>
            <a:r>
              <a:rPr lang="en-US" sz="1800" dirty="0" err="1" smtClean="0">
                <a:latin typeface="Calibri" pitchFamily="34" charset="0"/>
              </a:rPr>
              <a:t>vascularizada</a:t>
            </a:r>
            <a:r>
              <a:rPr lang="en-US" sz="1800" dirty="0" smtClean="0">
                <a:latin typeface="Calibri" pitchFamily="34" charset="0"/>
              </a:rPr>
              <a:t> </a:t>
            </a:r>
            <a:r>
              <a:rPr lang="en-US" sz="1800" dirty="0" err="1" smtClean="0">
                <a:latin typeface="Calibri" pitchFamily="34" charset="0"/>
              </a:rPr>
              <a:t>que</a:t>
            </a:r>
            <a:r>
              <a:rPr lang="en-US" sz="1800" dirty="0" smtClean="0">
                <a:latin typeface="Calibri" pitchFamily="34" charset="0"/>
              </a:rPr>
              <a:t> </a:t>
            </a:r>
            <a:r>
              <a:rPr lang="en-US" sz="1800" dirty="0" err="1" smtClean="0">
                <a:latin typeface="Calibri" pitchFamily="34" charset="0"/>
              </a:rPr>
              <a:t>dispone</a:t>
            </a:r>
            <a:r>
              <a:rPr lang="en-US" sz="1800" dirty="0" smtClean="0">
                <a:latin typeface="Calibri" pitchFamily="34" charset="0"/>
              </a:rPr>
              <a:t> de </a:t>
            </a:r>
            <a:r>
              <a:rPr lang="en-US" sz="1800" dirty="0" err="1" smtClean="0">
                <a:latin typeface="Calibri" pitchFamily="34" charset="0"/>
              </a:rPr>
              <a:t>senos</a:t>
            </a:r>
            <a:r>
              <a:rPr lang="en-US" sz="1800" dirty="0" smtClean="0">
                <a:latin typeface="Calibri" pitchFamily="34" charset="0"/>
              </a:rPr>
              <a:t> </a:t>
            </a:r>
            <a:r>
              <a:rPr lang="en-US" sz="1800" dirty="0" err="1" smtClean="0">
                <a:latin typeface="Calibri" pitchFamily="34" charset="0"/>
              </a:rPr>
              <a:t>capilares</a:t>
            </a:r>
            <a:r>
              <a:rPr lang="en-US" sz="1800" dirty="0" smtClean="0">
                <a:latin typeface="Calibri" pitchFamily="34" charset="0"/>
              </a:rPr>
              <a:t> entre </a:t>
            </a:r>
            <a:r>
              <a:rPr lang="en-US" sz="1800" dirty="0" err="1" smtClean="0">
                <a:latin typeface="Calibri" pitchFamily="34" charset="0"/>
              </a:rPr>
              <a:t>las</a:t>
            </a:r>
            <a:r>
              <a:rPr lang="en-US" sz="1800" dirty="0" smtClean="0">
                <a:latin typeface="Calibri" pitchFamily="34" charset="0"/>
              </a:rPr>
              <a:t> </a:t>
            </a:r>
            <a:r>
              <a:rPr lang="en-US" sz="1800" dirty="0" err="1" smtClean="0">
                <a:latin typeface="Calibri" pitchFamily="34" charset="0"/>
              </a:rPr>
              <a:t>células</a:t>
            </a:r>
            <a:r>
              <a:rPr lang="en-US" sz="1800" dirty="0" smtClean="0">
                <a:latin typeface="Calibri" pitchFamily="34" charset="0"/>
              </a:rPr>
              <a:t> </a:t>
            </a:r>
            <a:r>
              <a:rPr lang="en-US" sz="1800" dirty="0" err="1" smtClean="0">
                <a:latin typeface="Calibri" pitchFamily="34" charset="0"/>
              </a:rPr>
              <a:t>glandulares</a:t>
            </a:r>
            <a:r>
              <a:rPr lang="en-US" sz="1800" dirty="0" smtClean="0">
                <a:latin typeface="Calibri" pitchFamily="34" charset="0"/>
              </a:rPr>
              <a:t> </a:t>
            </a:r>
            <a:endParaRPr lang="es-EC" sz="1800" dirty="0" smtClean="0">
              <a:latin typeface="Calibri" pitchFamily="34" charset="0"/>
            </a:endParaRPr>
          </a:p>
          <a:p>
            <a:pPr algn="just">
              <a:buFont typeface="Arial" charset="0"/>
              <a:buChar char="•"/>
            </a:pPr>
            <a:r>
              <a:rPr lang="en-US" sz="1800" dirty="0" smtClean="0">
                <a:latin typeface="Calibri" pitchFamily="34" charset="0"/>
              </a:rPr>
              <a:t>La </a:t>
            </a:r>
            <a:r>
              <a:rPr lang="en-US" sz="1800" dirty="0" err="1" smtClean="0">
                <a:latin typeface="Calibri" pitchFamily="34" charset="0"/>
              </a:rPr>
              <a:t>sangre</a:t>
            </a:r>
            <a:r>
              <a:rPr lang="en-US" sz="1800" dirty="0" smtClean="0">
                <a:latin typeface="Calibri" pitchFamily="34" charset="0"/>
              </a:rPr>
              <a:t> </a:t>
            </a:r>
            <a:r>
              <a:rPr lang="en-US" sz="1800" dirty="0" err="1" smtClean="0">
                <a:latin typeface="Calibri" pitchFamily="34" charset="0"/>
              </a:rPr>
              <a:t>fluye</a:t>
            </a:r>
            <a:r>
              <a:rPr lang="en-US" sz="1800" dirty="0" smtClean="0">
                <a:latin typeface="Calibri" pitchFamily="34" charset="0"/>
              </a:rPr>
              <a:t> a </a:t>
            </a:r>
            <a:r>
              <a:rPr lang="en-US" sz="1800" dirty="0" err="1" smtClean="0">
                <a:latin typeface="Calibri" pitchFamily="34" charset="0"/>
              </a:rPr>
              <a:t>través</a:t>
            </a:r>
            <a:r>
              <a:rPr lang="en-US" sz="1800" dirty="0" smtClean="0">
                <a:latin typeface="Calibri" pitchFamily="34" charset="0"/>
              </a:rPr>
              <a:t> de </a:t>
            </a:r>
            <a:r>
              <a:rPr lang="en-US" sz="1800" dirty="0" err="1" smtClean="0">
                <a:latin typeface="Calibri" pitchFamily="34" charset="0"/>
              </a:rPr>
              <a:t>unos</a:t>
            </a:r>
            <a:r>
              <a:rPr lang="en-US" sz="1800" dirty="0" smtClean="0">
                <a:latin typeface="Calibri" pitchFamily="34" charset="0"/>
              </a:rPr>
              <a:t> </a:t>
            </a:r>
            <a:r>
              <a:rPr lang="en-US" sz="1800" dirty="0" err="1" smtClean="0">
                <a:latin typeface="Calibri" pitchFamily="34" charset="0"/>
              </a:rPr>
              <a:t>diminutos</a:t>
            </a:r>
            <a:r>
              <a:rPr lang="en-US" sz="1800" dirty="0" smtClean="0">
                <a:latin typeface="Calibri" pitchFamily="34" charset="0"/>
              </a:rPr>
              <a:t> </a:t>
            </a:r>
            <a:r>
              <a:rPr lang="en-US" sz="1800" i="1" dirty="0" err="1" smtClean="0">
                <a:latin typeface="Calibri" pitchFamily="34" charset="0"/>
              </a:rPr>
              <a:t>vasos</a:t>
            </a:r>
            <a:r>
              <a:rPr lang="en-US" sz="1800" i="1" dirty="0" smtClean="0">
                <a:latin typeface="Calibri" pitchFamily="34" charset="0"/>
              </a:rPr>
              <a:t> </a:t>
            </a:r>
            <a:r>
              <a:rPr lang="en-US" sz="1800" i="1" dirty="0" err="1" smtClean="0">
                <a:latin typeface="Calibri" pitchFamily="34" charset="0"/>
              </a:rPr>
              <a:t>porta</a:t>
            </a:r>
            <a:r>
              <a:rPr lang="en-US" sz="1800" i="1" dirty="0" smtClean="0">
                <a:latin typeface="Calibri" pitchFamily="34" charset="0"/>
              </a:rPr>
              <a:t> </a:t>
            </a:r>
            <a:r>
              <a:rPr lang="en-US" sz="1800" i="1" dirty="0" err="1" smtClean="0">
                <a:latin typeface="Calibri" pitchFamily="34" charset="0"/>
              </a:rPr>
              <a:t>hipotalámico-hipofisario</a:t>
            </a:r>
            <a:r>
              <a:rPr lang="en-US" sz="1800" i="1" dirty="0" smtClean="0">
                <a:latin typeface="Calibri" pitchFamily="34" charset="0"/>
              </a:rPr>
              <a:t> </a:t>
            </a:r>
            <a:r>
              <a:rPr lang="en-US" sz="1800" dirty="0" smtClean="0">
                <a:latin typeface="Calibri" pitchFamily="34" charset="0"/>
              </a:rPr>
              <a:t>y accede a los </a:t>
            </a:r>
            <a:r>
              <a:rPr lang="en-US" sz="1800" dirty="0" err="1" smtClean="0">
                <a:latin typeface="Calibri" pitchFamily="34" charset="0"/>
              </a:rPr>
              <a:t>senos</a:t>
            </a:r>
            <a:r>
              <a:rPr lang="en-US" sz="1800" dirty="0" smtClean="0">
                <a:latin typeface="Calibri" pitchFamily="34" charset="0"/>
              </a:rPr>
              <a:t> </a:t>
            </a:r>
            <a:r>
              <a:rPr lang="en-US" sz="1800" dirty="0" err="1" smtClean="0">
                <a:latin typeface="Calibri" pitchFamily="34" charset="0"/>
              </a:rPr>
              <a:t>adenohipofisarios</a:t>
            </a:r>
            <a:r>
              <a:rPr lang="en-US" sz="1800" dirty="0" smtClean="0">
                <a:latin typeface="Calibri" pitchFamily="34" charset="0"/>
              </a:rPr>
              <a:t> </a:t>
            </a:r>
            <a:r>
              <a:rPr lang="en-US" sz="1800" dirty="0" err="1" smtClean="0">
                <a:latin typeface="Calibri" pitchFamily="34" charset="0"/>
              </a:rPr>
              <a:t>denominado</a:t>
            </a:r>
            <a:r>
              <a:rPr lang="en-US" sz="1800" dirty="0" smtClean="0">
                <a:latin typeface="Calibri" pitchFamily="34" charset="0"/>
              </a:rPr>
              <a:t> </a:t>
            </a:r>
            <a:r>
              <a:rPr lang="en-US" sz="1800" i="1" dirty="0" err="1" smtClean="0">
                <a:latin typeface="Calibri" pitchFamily="34" charset="0"/>
              </a:rPr>
              <a:t>eminencia</a:t>
            </a:r>
            <a:r>
              <a:rPr lang="en-US" sz="1800" i="1" dirty="0" smtClean="0">
                <a:latin typeface="Calibri" pitchFamily="34" charset="0"/>
              </a:rPr>
              <a:t> media </a:t>
            </a:r>
          </a:p>
          <a:p>
            <a:pPr algn="just">
              <a:buFont typeface="Arial" charset="0"/>
              <a:buChar char="•"/>
            </a:pPr>
            <a:r>
              <a:rPr lang="en-US" sz="1800" dirty="0" err="1" smtClean="0">
                <a:latin typeface="Calibri" pitchFamily="34" charset="0"/>
              </a:rPr>
              <a:t>Unida</a:t>
            </a:r>
            <a:r>
              <a:rPr lang="en-US" sz="1800" dirty="0" smtClean="0">
                <a:latin typeface="Calibri" pitchFamily="34" charset="0"/>
              </a:rPr>
              <a:t> </a:t>
            </a:r>
            <a:r>
              <a:rPr lang="en-US" sz="1800" dirty="0" err="1" smtClean="0">
                <a:latin typeface="Calibri" pitchFamily="34" charset="0"/>
              </a:rPr>
              <a:t>por</a:t>
            </a:r>
            <a:r>
              <a:rPr lang="en-US" sz="1800" dirty="0" smtClean="0">
                <a:latin typeface="Calibri" pitchFamily="34" charset="0"/>
              </a:rPr>
              <a:t> </a:t>
            </a:r>
            <a:r>
              <a:rPr lang="en-US" sz="1800" dirty="0" err="1" smtClean="0">
                <a:latin typeface="Calibri" pitchFamily="34" charset="0"/>
              </a:rPr>
              <a:t>su</a:t>
            </a:r>
            <a:r>
              <a:rPr lang="en-US" sz="1800" dirty="0" smtClean="0">
                <a:latin typeface="Calibri" pitchFamily="34" charset="0"/>
              </a:rPr>
              <a:t> parte inferior al </a:t>
            </a:r>
            <a:r>
              <a:rPr lang="en-US" sz="1800" dirty="0" err="1" smtClean="0">
                <a:latin typeface="Calibri" pitchFamily="34" charset="0"/>
              </a:rPr>
              <a:t>tallo</a:t>
            </a:r>
            <a:r>
              <a:rPr lang="en-US" sz="1800" dirty="0" smtClean="0">
                <a:latin typeface="Calibri" pitchFamily="34" charset="0"/>
              </a:rPr>
              <a:t> </a:t>
            </a:r>
            <a:r>
              <a:rPr lang="en-US" sz="1800" dirty="0" err="1" smtClean="0">
                <a:latin typeface="Calibri" pitchFamily="34" charset="0"/>
              </a:rPr>
              <a:t>hipofisario</a:t>
            </a:r>
            <a:endParaRPr lang="en-US" sz="1800" dirty="0" smtClean="0">
              <a:latin typeface="Calibri" pitchFamily="34" charset="0"/>
            </a:endParaRPr>
          </a:p>
          <a:p>
            <a:pPr algn="just">
              <a:buFont typeface="Arial" charset="0"/>
              <a:buChar char="•"/>
            </a:pPr>
            <a:endParaRPr lang="en-US" sz="1800" dirty="0" smtClean="0">
              <a:latin typeface="Calibri" pitchFamily="34" charset="0"/>
            </a:endParaRPr>
          </a:p>
          <a:p>
            <a:pPr algn="just">
              <a:buFont typeface="Arial" charset="0"/>
              <a:buChar char="•"/>
            </a:pPr>
            <a:r>
              <a:rPr lang="en-US" sz="1800" dirty="0" err="1" smtClean="0">
                <a:latin typeface="Calibri" pitchFamily="34" charset="0"/>
              </a:rPr>
              <a:t>Arterias</a:t>
            </a:r>
            <a:r>
              <a:rPr lang="en-US" sz="1800" dirty="0" smtClean="0">
                <a:latin typeface="Calibri" pitchFamily="34" charset="0"/>
              </a:rPr>
              <a:t> y </a:t>
            </a:r>
            <a:r>
              <a:rPr lang="en-US" sz="1800" dirty="0" err="1" smtClean="0">
                <a:latin typeface="Calibri" pitchFamily="34" charset="0"/>
              </a:rPr>
              <a:t>vasos</a:t>
            </a:r>
            <a:r>
              <a:rPr lang="en-US" sz="1800" dirty="0" smtClean="0">
                <a:latin typeface="Calibri" pitchFamily="34" charset="0"/>
              </a:rPr>
              <a:t> de </a:t>
            </a:r>
            <a:r>
              <a:rPr lang="en-US" sz="1800" dirty="0" err="1" smtClean="0">
                <a:latin typeface="Calibri" pitchFamily="34" charset="0"/>
              </a:rPr>
              <a:t>pequeño</a:t>
            </a:r>
            <a:r>
              <a:rPr lang="en-US" sz="1800" dirty="0" smtClean="0">
                <a:latin typeface="Calibri" pitchFamily="34" charset="0"/>
              </a:rPr>
              <a:t> </a:t>
            </a:r>
            <a:r>
              <a:rPr lang="en-US" sz="1800" dirty="0" err="1" smtClean="0">
                <a:latin typeface="Calibri" pitchFamily="34" charset="0"/>
              </a:rPr>
              <a:t>calibre</a:t>
            </a:r>
            <a:r>
              <a:rPr lang="en-US" sz="1800" dirty="0" smtClean="0">
                <a:latin typeface="Calibri" pitchFamily="34" charset="0"/>
              </a:rPr>
              <a:t> </a:t>
            </a:r>
            <a:r>
              <a:rPr lang="en-US" sz="1800" dirty="0" err="1" smtClean="0">
                <a:latin typeface="Calibri" pitchFamily="34" charset="0"/>
              </a:rPr>
              <a:t>penetran</a:t>
            </a:r>
            <a:r>
              <a:rPr lang="en-US" sz="1800" dirty="0" smtClean="0">
                <a:latin typeface="Calibri" pitchFamily="34" charset="0"/>
              </a:rPr>
              <a:t> en la </a:t>
            </a:r>
            <a:r>
              <a:rPr lang="en-US" sz="1800" i="1" dirty="0" err="1" smtClean="0">
                <a:latin typeface="Calibri" pitchFamily="34" charset="0"/>
              </a:rPr>
              <a:t>eminencia</a:t>
            </a:r>
            <a:r>
              <a:rPr lang="en-US" sz="1800" i="1" dirty="0" smtClean="0">
                <a:latin typeface="Calibri" pitchFamily="34" charset="0"/>
              </a:rPr>
              <a:t> media </a:t>
            </a:r>
            <a:endParaRPr lang="en-US" sz="1800" dirty="0" smtClean="0">
              <a:latin typeface="Calibri" pitchFamily="34" charset="0"/>
            </a:endParaRPr>
          </a:p>
        </p:txBody>
      </p:sp>
      <p:sp>
        <p:nvSpPr>
          <p:cNvPr id="9220" name="4 Marcador de contenido"/>
          <p:cNvSpPr>
            <a:spLocks noGrp="1"/>
          </p:cNvSpPr>
          <p:nvPr>
            <p:ph sz="half" idx="2"/>
          </p:nvPr>
        </p:nvSpPr>
        <p:spPr>
          <a:xfrm>
            <a:off x="4598988" y="1989138"/>
            <a:ext cx="3943350" cy="4248150"/>
          </a:xfrm>
        </p:spPr>
        <p:txBody>
          <a:bodyPr>
            <a:normAutofit/>
          </a:bodyPr>
          <a:lstStyle/>
          <a:p>
            <a:endParaRPr lang="es-ES" smtClean="0"/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916832"/>
            <a:ext cx="3938588" cy="41052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ódulo">
  <a:themeElements>
    <a:clrScheme name="Módulo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ódulo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ódul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1638</TotalTime>
  <Words>1957</Words>
  <Application>Microsoft Office PowerPoint</Application>
  <PresentationFormat>Presentación en pantalla (4:3)</PresentationFormat>
  <Paragraphs>278</Paragraphs>
  <Slides>40</Slides>
  <Notes>10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40</vt:i4>
      </vt:variant>
    </vt:vector>
  </HeadingPairs>
  <TitlesOfParts>
    <vt:vector size="41" baseType="lpstr">
      <vt:lpstr>Módulo</vt:lpstr>
      <vt:lpstr>Hormonas Hipofisarias  Y su Control por el Hipotálamo…</vt:lpstr>
      <vt:lpstr>Diapositiva 2</vt:lpstr>
      <vt:lpstr>LA HIPÓFISIS Y SU RELACIÓN CON EL HIPOTÁLAMO </vt:lpstr>
      <vt:lpstr>Diapositiva 4</vt:lpstr>
      <vt:lpstr>Diapositiva 5</vt:lpstr>
      <vt:lpstr> NEUROHIPÓFISIS…</vt:lpstr>
      <vt:lpstr>LA ADENOHIPÓFISIS CONTIENE CÉLULAS QUE SINTETIZAN Y SECRETAN HORMONAS…</vt:lpstr>
      <vt:lpstr>Diapositiva 8</vt:lpstr>
      <vt:lpstr>SISTEMA PORTA HIPOTALÁMICO – HIPOFISARIO DE LA ADENOHIPÓFISIS</vt:lpstr>
      <vt:lpstr>Diapositiva 10</vt:lpstr>
      <vt:lpstr>HORMONAS LIBERADORAS E INHIBIDORAS HIPOTALÁMICAS CONTROLA LA SECRECIÓN DE LA ADENOHIPÓFISIS  (Son secretadas en la eminencia media/Tuber cinereum)</vt:lpstr>
      <vt:lpstr>FUNCIONES FISIOLÓGICAS DE LA HORMONA DE CRECIMIENTO…</vt:lpstr>
      <vt:lpstr>HORMONA DE CRECIMIENTO ESTIMULA EL CRECIMIENTO DE TEJIDOS CORPORALES </vt:lpstr>
      <vt:lpstr>HORMONA DEL CRECIMIENTO EJERCE VARIOS EFECTOS METABÓLICOS…</vt:lpstr>
      <vt:lpstr>HORMONA DE CRECIMIENTO FAVORECE EL DEPÓSITO DE PROTEÍNAS EN LOS TEJIDOS… </vt:lpstr>
      <vt:lpstr>Diapositiva 16</vt:lpstr>
      <vt:lpstr>Diapositiva 17</vt:lpstr>
      <vt:lpstr>EFECTO CETÓGENO  DE UN EXCESO DE HORMONA DE CRECIMIENTO </vt:lpstr>
      <vt:lpstr>Diapositiva 19</vt:lpstr>
      <vt:lpstr>Diapositiva 20</vt:lpstr>
      <vt:lpstr>HORMONA DEL CRECIMIENTO REDUCE LA UTILIZACIÓN DE LOS HIDRATOS DE CARBONO</vt:lpstr>
      <vt:lpstr>Diapositiva 22</vt:lpstr>
      <vt:lpstr>HORMONA DEL CRECIMIENTO ESTIMULA EL CRECIMIENTO DEL CARTÍLAGO Y DEL HUESO…</vt:lpstr>
      <vt:lpstr>Diapositiva 24</vt:lpstr>
      <vt:lpstr>Diapositiva 25</vt:lpstr>
      <vt:lpstr>Recuerden…</vt:lpstr>
      <vt:lpstr>HORMONA DEL CRECIMIENTO EJERCE EFECTOS A TRAVÉS DE SUSTANCIAS INTERMEDIAS “SOMATOMEDINAS” …</vt:lpstr>
      <vt:lpstr>ACCIÓN BREVE DE LA HORMONA DEL CRECIMIENTO Y ACCIÓN PROLONGADA DE LA SOMATOMEDINA …</vt:lpstr>
      <vt:lpstr>REGULACIÓN DE LA SECRECIÓN DE HORMONA DEL CRECIMIENTO…</vt:lpstr>
      <vt:lpstr>Diapositiva 30</vt:lpstr>
      <vt:lpstr>Diapositiva 31</vt:lpstr>
      <vt:lpstr>Diapositiva 32</vt:lpstr>
      <vt:lpstr>Diapositiva 33</vt:lpstr>
      <vt:lpstr>FUNCIÓN DEL HIPOTÁLAMO DE LA (GHRH) Y DE LA SOMATOSTATINA(GHIH)…</vt:lpstr>
      <vt:lpstr>ANOMALÍAS DE LA SECRECIÓN DE LA HORMONA DEL CRECIMIENTO… </vt:lpstr>
      <vt:lpstr>                                Gigantismo(Tumor previo a la adolescencia) - las células acidófilas de la glándula adenohipofisarias se  tornan hiperactivas  - todos los organismos crecen con rapidez , 2.5 m - los gigantes presentan hiperglicemia pero desarrollan diabetes mellitus el 10%                                    Acromegalia (Tumor luego de la Adolescencia) - El aumento de tamaño en los huesos de las  manos, pies y en los huesos membranosos como cráneo, nariz, protuberancias frontales,  bordes supraorbitarios maxilar inferior            </vt:lpstr>
      <vt:lpstr>HORMONA ANTIDIURÉTICA… </vt:lpstr>
      <vt:lpstr>OXITOCINA  PRODUCE LA CONTRACIÓN DEL ÚTERO GESTANTE </vt:lpstr>
      <vt:lpstr>LA OXITOCINA ESTIMULA LA EXPULSIÓN E LECHE POR LAS MAMAS </vt:lpstr>
      <vt:lpstr>Diapositiva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COMO  ES  EL  DESARROLLO  DE REFLEJOS  EN  EL  FETO</dc:title>
  <dc:creator>Family</dc:creator>
  <cp:lastModifiedBy>Johnnathan</cp:lastModifiedBy>
  <cp:revision>119</cp:revision>
  <dcterms:created xsi:type="dcterms:W3CDTF">2012-06-03T16:22:58Z</dcterms:created>
  <dcterms:modified xsi:type="dcterms:W3CDTF">2014-09-11T07:20:57Z</dcterms:modified>
</cp:coreProperties>
</file>